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7"/>
  </p:notesMasterIdLst>
  <p:sldIdLst>
    <p:sldId id="256" r:id="rId2"/>
    <p:sldId id="273" r:id="rId3"/>
    <p:sldId id="279" r:id="rId4"/>
    <p:sldId id="274" r:id="rId5"/>
    <p:sldId id="275" r:id="rId6"/>
    <p:sldId id="286" r:id="rId7"/>
    <p:sldId id="257" r:id="rId8"/>
    <p:sldId id="277" r:id="rId9"/>
    <p:sldId id="287" r:id="rId10"/>
    <p:sldId id="258" r:id="rId11"/>
    <p:sldId id="259" r:id="rId12"/>
    <p:sldId id="288" r:id="rId13"/>
    <p:sldId id="289" r:id="rId14"/>
    <p:sldId id="266" r:id="rId15"/>
    <p:sldId id="282" r:id="rId16"/>
    <p:sldId id="267" r:id="rId17"/>
    <p:sldId id="271" r:id="rId18"/>
    <p:sldId id="281" r:id="rId19"/>
    <p:sldId id="270" r:id="rId20"/>
    <p:sldId id="268" r:id="rId21"/>
    <p:sldId id="262" r:id="rId22"/>
    <p:sldId id="285" r:id="rId23"/>
    <p:sldId id="265" r:id="rId24"/>
    <p:sldId id="263" r:id="rId25"/>
    <p:sldId id="26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574CF2-19BE-4135-0762-260085EAEE56}" v="277" dt="2025-05-26T00:11:09.976"/>
    <p1510:client id="{62AA77BE-0677-B9BB-117F-943E84A8C491}" v="17" dt="2025-05-27T12:33:02.884"/>
    <p1510:client id="{6F1E86CD-70B2-1243-8D0A-7A276E5570E1}" v="103" dt="2025-05-25T23:20:09.0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6CF5EA-21FA-9F46-8DE5-8C1C5CFDBC5B}" type="datetimeFigureOut">
              <a:rPr lang="en-US" smtClean="0"/>
              <a:t>5/27/2025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E99850-53DC-0E49-8D06-5EF533565FF1}" type="slidenum">
              <a:rPr lang="en-US" smtClean="0"/>
              <a:t>‹#›</a:t>
            </a:fld>
            <a:endParaRPr lang="en-US"/>
          </a:p>
        </p:txBody>
      </p:sp>
    </p:spTree>
    <p:extLst>
      <p:ext uri="{BB962C8B-B14F-4D97-AF65-F5344CB8AC3E}">
        <p14:creationId xmlns:p14="http://schemas.microsoft.com/office/powerpoint/2010/main" val="823265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Good morning, everyone! My name is Toni Beaton, and I'm here with my research partner Dr. Stacy Allison-Cassin. This morning we’ll be discussing our research, “Extreme Sport and Information: Initial Findings of Technical Cave Diver’s Information-Seeking </a:t>
            </a:r>
            <a:r>
              <a:rPr lang="en-US" err="1"/>
              <a:t>Behaviours</a:t>
            </a:r>
            <a:r>
              <a:rPr lang="en-US"/>
              <a:t>.”</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Stacy on original background to the research project.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Let's dive right in!</a:t>
            </a:r>
          </a:p>
          <a:p>
            <a:endParaRPr lang="en-US"/>
          </a:p>
        </p:txBody>
      </p:sp>
      <p:sp>
        <p:nvSpPr>
          <p:cNvPr id="4" name="Slide Number Placeholder 3"/>
          <p:cNvSpPr>
            <a:spLocks noGrp="1"/>
          </p:cNvSpPr>
          <p:nvPr>
            <p:ph type="sldNum" sz="quarter" idx="5"/>
          </p:nvPr>
        </p:nvSpPr>
        <p:spPr/>
        <p:txBody>
          <a:bodyPr/>
          <a:lstStyle/>
          <a:p>
            <a:fld id="{DAE99850-53DC-0E49-8D06-5EF533565FF1}" type="slidenum">
              <a:rPr lang="en-US" smtClean="0"/>
              <a:t>1</a:t>
            </a:fld>
            <a:endParaRPr lang="en-US"/>
          </a:p>
        </p:txBody>
      </p:sp>
    </p:spTree>
    <p:extLst>
      <p:ext uri="{BB962C8B-B14F-4D97-AF65-F5344CB8AC3E}">
        <p14:creationId xmlns:p14="http://schemas.microsoft.com/office/powerpoint/2010/main" val="15589463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0">
                <a:solidFill>
                  <a:srgbClr val="000000"/>
                </a:solidFill>
              </a:rPr>
              <a:t>Recruitment materials were posted to the public Facebook group “Cave Diving.” Data was collected from twenty voluntary participants using Microsoft Teams to host online interviews. Participants were technical cave divers 18+ years of age who successfully completed TDI's Full Cave certification, or equivalent. Participants hailed from Australia, Canada, Denmark, Germany, Mexico, Switzerland, and The United States. Six participants were female-presenting, and fourteen were male-presenting. Four participants were self-proclaimed ‘exploration’ divers, actively working towards the surveying of unexplored caves. Sixteen participants were hobbyist cave divers.</a:t>
            </a:r>
          </a:p>
          <a:p>
            <a:endParaRPr lang="en-US" kern="0">
              <a:solidFill>
                <a:srgbClr val="000000"/>
              </a:solidFill>
            </a:endParaRPr>
          </a:p>
          <a:p>
            <a:endParaRPr lang="en-US" kern="0">
              <a:solidFill>
                <a:srgbClr val="000000"/>
              </a:solidFill>
            </a:endParaRPr>
          </a:p>
          <a:p>
            <a:endParaRPr lang="en-US" sz="1800" kern="0">
              <a:latin typeface="Arial"/>
              <a:ea typeface="Calibri"/>
              <a:cs typeface="Arial"/>
            </a:endParaRPr>
          </a:p>
        </p:txBody>
      </p:sp>
      <p:sp>
        <p:nvSpPr>
          <p:cNvPr id="4" name="Slide Number Placeholder 3"/>
          <p:cNvSpPr>
            <a:spLocks noGrp="1"/>
          </p:cNvSpPr>
          <p:nvPr>
            <p:ph type="sldNum" sz="quarter" idx="5"/>
          </p:nvPr>
        </p:nvSpPr>
        <p:spPr/>
        <p:txBody>
          <a:bodyPr/>
          <a:lstStyle/>
          <a:p>
            <a:fld id="{DAE99850-53DC-0E49-8D06-5EF533565FF1}" type="slidenum">
              <a:rPr lang="en-US" smtClean="0"/>
              <a:t>10</a:t>
            </a:fld>
            <a:endParaRPr lang="en-US"/>
          </a:p>
        </p:txBody>
      </p:sp>
    </p:spTree>
    <p:extLst>
      <p:ext uri="{BB962C8B-B14F-4D97-AF65-F5344CB8AC3E}">
        <p14:creationId xmlns:p14="http://schemas.microsoft.com/office/powerpoint/2010/main" val="1994790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0"/>
              <a:t>Pictured on this slide are two examples of participant information world maps. Both the information world maps and the interview transcripts served as primary sources of data for conventional thematic content analysis. </a:t>
            </a:r>
          </a:p>
          <a:p>
            <a:endParaRPr lang="en-US" kern="0"/>
          </a:p>
        </p:txBody>
      </p:sp>
      <p:sp>
        <p:nvSpPr>
          <p:cNvPr id="4" name="Slide Number Placeholder 3"/>
          <p:cNvSpPr>
            <a:spLocks noGrp="1"/>
          </p:cNvSpPr>
          <p:nvPr>
            <p:ph type="sldNum" sz="quarter" idx="5"/>
          </p:nvPr>
        </p:nvSpPr>
        <p:spPr/>
        <p:txBody>
          <a:bodyPr/>
          <a:lstStyle/>
          <a:p>
            <a:fld id="{DAE99850-53DC-0E49-8D06-5EF533565FF1}" type="slidenum">
              <a:rPr lang="en-US" smtClean="0"/>
              <a:t>11</a:t>
            </a:fld>
            <a:endParaRPr lang="en-US"/>
          </a:p>
        </p:txBody>
      </p:sp>
    </p:spTree>
    <p:extLst>
      <p:ext uri="{BB962C8B-B14F-4D97-AF65-F5344CB8AC3E}">
        <p14:creationId xmlns:p14="http://schemas.microsoft.com/office/powerpoint/2010/main" val="2217090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assigning themes, recurring information was considered, noting similarities. During the first read-through, overlapping salient themes became clearly visible. The next stage of coding involved searching for themes that remained unmarked; this enabled “less obvious themes” to emerge in the second pass. Through careful examination and constant comparison, themes were developed directly and inductively. </a:t>
            </a:r>
          </a:p>
        </p:txBody>
      </p:sp>
      <p:sp>
        <p:nvSpPr>
          <p:cNvPr id="4" name="Slide Number Placeholder 3"/>
          <p:cNvSpPr>
            <a:spLocks noGrp="1"/>
          </p:cNvSpPr>
          <p:nvPr>
            <p:ph type="sldNum" sz="quarter" idx="5"/>
          </p:nvPr>
        </p:nvSpPr>
        <p:spPr/>
        <p:txBody>
          <a:bodyPr/>
          <a:lstStyle/>
          <a:p>
            <a:fld id="{DAE99850-53DC-0E49-8D06-5EF533565FF1}" type="slidenum">
              <a:rPr lang="en-US" smtClean="0"/>
              <a:t>12</a:t>
            </a:fld>
            <a:endParaRPr lang="en-US"/>
          </a:p>
        </p:txBody>
      </p:sp>
    </p:spTree>
    <p:extLst>
      <p:ext uri="{BB962C8B-B14F-4D97-AF65-F5344CB8AC3E}">
        <p14:creationId xmlns:p14="http://schemas.microsoft.com/office/powerpoint/2010/main" val="5709940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Analysis revealed six overarching themes, which we'll now explore.</a:t>
            </a:r>
          </a:p>
        </p:txBody>
      </p:sp>
      <p:sp>
        <p:nvSpPr>
          <p:cNvPr id="4" name="Slide Number Placeholder 3"/>
          <p:cNvSpPr>
            <a:spLocks noGrp="1"/>
          </p:cNvSpPr>
          <p:nvPr>
            <p:ph type="sldNum" sz="quarter" idx="5"/>
          </p:nvPr>
        </p:nvSpPr>
        <p:spPr/>
        <p:txBody>
          <a:bodyPr/>
          <a:lstStyle/>
          <a:p>
            <a:fld id="{DAE99850-53DC-0E49-8D06-5EF533565FF1}" type="slidenum">
              <a:rPr lang="en-US" smtClean="0"/>
              <a:t>13</a:t>
            </a:fld>
            <a:endParaRPr lang="en-US"/>
          </a:p>
        </p:txBody>
      </p:sp>
    </p:spTree>
    <p:extLst>
      <p:ext uri="{BB962C8B-B14F-4D97-AF65-F5344CB8AC3E}">
        <p14:creationId xmlns:p14="http://schemas.microsoft.com/office/powerpoint/2010/main" val="1788592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kern="0">
                <a:solidFill>
                  <a:srgbClr val="000000"/>
                </a:solidFill>
              </a:rPr>
              <a:t>When planning </a:t>
            </a:r>
            <a:r>
              <a:rPr lang="en-US" kern="0">
                <a:solidFill>
                  <a:srgbClr val="000000"/>
                </a:solidFill>
                <a:effectLst/>
              </a:rPr>
              <a:t>a </a:t>
            </a:r>
            <a:r>
              <a:rPr lang="en-US" kern="0">
                <a:solidFill>
                  <a:srgbClr val="000000"/>
                </a:solidFill>
              </a:rPr>
              <a:t>dive</a:t>
            </a:r>
            <a:r>
              <a:rPr lang="en-US" kern="0">
                <a:solidFill>
                  <a:srgbClr val="000000"/>
                </a:solidFill>
                <a:effectLst/>
              </a:rPr>
              <a:t>, </a:t>
            </a:r>
            <a:r>
              <a:rPr lang="en-US" kern="0">
                <a:solidFill>
                  <a:srgbClr val="000000"/>
                </a:solidFill>
              </a:rPr>
              <a:t>cave divers’ information-seeking </a:t>
            </a:r>
            <a:r>
              <a:rPr lang="en-US" kern="0">
                <a:solidFill>
                  <a:srgbClr val="000000"/>
                </a:solidFill>
                <a:effectLst/>
              </a:rPr>
              <a:t>behaviors are </a:t>
            </a:r>
            <a:r>
              <a:rPr lang="en-US" kern="0">
                <a:solidFill>
                  <a:srgbClr val="000000"/>
                </a:solidFill>
              </a:rPr>
              <a:t>efficient and deliberate,</a:t>
            </a:r>
            <a:r>
              <a:rPr lang="en-US" kern="0">
                <a:solidFill>
                  <a:srgbClr val="000000"/>
                </a:solidFill>
                <a:effectLst/>
              </a:rPr>
              <a:t> and </a:t>
            </a:r>
            <a:r>
              <a:rPr lang="en-US" kern="0">
                <a:solidFill>
                  <a:srgbClr val="000000"/>
                </a:solidFill>
              </a:rPr>
              <a:t>answers are sought for </a:t>
            </a:r>
            <a:r>
              <a:rPr lang="en-US" kern="0">
                <a:solidFill>
                  <a:srgbClr val="000000"/>
                </a:solidFill>
                <a:effectLst/>
              </a:rPr>
              <a:t>specific queries. For example, a cave diver may have an information need based on a cave location, </a:t>
            </a:r>
            <a:r>
              <a:rPr lang="en-US" kern="0">
                <a:solidFill>
                  <a:srgbClr val="000000"/>
                </a:solidFill>
              </a:rPr>
              <a:t>water conditions, or piece of </a:t>
            </a:r>
            <a:r>
              <a:rPr lang="en-US" kern="0">
                <a:solidFill>
                  <a:srgbClr val="000000"/>
                </a:solidFill>
                <a:effectLst/>
              </a:rPr>
              <a:t>equipment </a:t>
            </a:r>
            <a:r>
              <a:rPr lang="en-US" kern="0">
                <a:solidFill>
                  <a:srgbClr val="000000"/>
                </a:solidFill>
              </a:rPr>
              <a:t>specifications. Google was consistently mentioned as the predominant source of online information gathering, with the caveat of having to ‘dig’ deeper to find useful, relevant information. Online sources such as podcasts, collected data, specialized forums, and websites all served to act as Dervin's Sense-Making information "bridges" to overcome information "gaps". Another important direct source of targeted information-gathering comes from cave maps, which are extremely helpful in the planning of safe dives. Examples of other direct sources include local dive shops, cave conferences, and government publications</a:t>
            </a:r>
            <a:r>
              <a:rPr lang="en-US" kern="0">
                <a:solidFill>
                  <a:srgbClr val="000000"/>
                </a:solidFill>
                <a:effectLst/>
              </a:rPr>
              <a:t>.</a:t>
            </a:r>
            <a:r>
              <a:rPr lang="en-US" kern="0">
                <a:solidFill>
                  <a:srgbClr val="000000"/>
                </a:solidFill>
              </a:rPr>
              <a:t> </a:t>
            </a:r>
            <a:endParaRPr lang="en-US"/>
          </a:p>
        </p:txBody>
      </p:sp>
      <p:sp>
        <p:nvSpPr>
          <p:cNvPr id="4" name="Slide Number Placeholder 3"/>
          <p:cNvSpPr>
            <a:spLocks noGrp="1"/>
          </p:cNvSpPr>
          <p:nvPr>
            <p:ph type="sldNum" sz="quarter" idx="5"/>
          </p:nvPr>
        </p:nvSpPr>
        <p:spPr/>
        <p:txBody>
          <a:bodyPr/>
          <a:lstStyle/>
          <a:p>
            <a:fld id="{DAE99850-53DC-0E49-8D06-5EF533565FF1}" type="slidenum">
              <a:rPr lang="en-US" smtClean="0"/>
              <a:t>14</a:t>
            </a:fld>
            <a:endParaRPr lang="en-US"/>
          </a:p>
        </p:txBody>
      </p:sp>
    </p:spTree>
    <p:extLst>
      <p:ext uri="{BB962C8B-B14F-4D97-AF65-F5344CB8AC3E}">
        <p14:creationId xmlns:p14="http://schemas.microsoft.com/office/powerpoint/2010/main" val="18053948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EC6B90-0554-5B47-BDA2-962278EE4E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2F5288-EB1E-2B3C-D4E1-338C7AA653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BB72CE-E864-E5CD-F305-991A6B0C5296}"/>
              </a:ext>
            </a:extLst>
          </p:cNvPr>
          <p:cNvSpPr>
            <a:spLocks noGrp="1"/>
          </p:cNvSpPr>
          <p:nvPr>
            <p:ph type="body" idx="1"/>
          </p:nvPr>
        </p:nvSpPr>
        <p:spPr/>
        <p:txBody>
          <a:bodyPr/>
          <a:lstStyle/>
          <a:p>
            <a:r>
              <a:rPr lang="en-US" kern="0">
                <a:solidFill>
                  <a:srgbClr val="000000"/>
                </a:solidFill>
              </a:rPr>
              <a:t>In the cave diving community, information is not exchanged freely, and careful considerations are made as to who may be included. Relationships are built on confidence, trust, respect, a shared mindset, honesty, and willingness for reciprocity. The “give and take” </a:t>
            </a:r>
            <a:r>
              <a:rPr lang="en-US" kern="0">
                <a:solidFill>
                  <a:srgbClr val="000000"/>
                </a:solidFill>
                <a:effectLst/>
              </a:rPr>
              <a:t>of information </a:t>
            </a:r>
            <a:r>
              <a:rPr lang="en-US" kern="0">
                <a:solidFill>
                  <a:srgbClr val="000000"/>
                </a:solidFill>
              </a:rPr>
              <a:t>is instrumental in the collaborative process. Information was seen as </a:t>
            </a:r>
            <a:r>
              <a:rPr lang="en-US" kern="0">
                <a:solidFill>
                  <a:srgbClr val="000000"/>
                </a:solidFill>
                <a:effectLst/>
              </a:rPr>
              <a:t>being siloed</a:t>
            </a:r>
            <a:r>
              <a:rPr lang="en-US" kern="0">
                <a:solidFill>
                  <a:srgbClr val="000000"/>
                </a:solidFill>
              </a:rPr>
              <a:t> to specific cave diving communities</a:t>
            </a:r>
            <a:r>
              <a:rPr lang="en-US" kern="0">
                <a:solidFill>
                  <a:srgbClr val="000000"/>
                </a:solidFill>
                <a:effectLst/>
              </a:rPr>
              <a:t>, not only geographically (</a:t>
            </a:r>
            <a:r>
              <a:rPr lang="en-US" kern="0">
                <a:solidFill>
                  <a:srgbClr val="000000"/>
                </a:solidFill>
              </a:rPr>
              <a:t>e.g., </a:t>
            </a:r>
            <a:r>
              <a:rPr lang="en-US" kern="0">
                <a:solidFill>
                  <a:srgbClr val="000000"/>
                </a:solidFill>
                <a:effectLst/>
              </a:rPr>
              <a:t>Florida versus Mexico), but </a:t>
            </a:r>
            <a:r>
              <a:rPr lang="en-US" kern="0">
                <a:solidFill>
                  <a:srgbClr val="000000"/>
                </a:solidFill>
              </a:rPr>
              <a:t>also </a:t>
            </a:r>
            <a:r>
              <a:rPr lang="en-US" kern="0">
                <a:solidFill>
                  <a:srgbClr val="000000"/>
                </a:solidFill>
                <a:effectLst/>
              </a:rPr>
              <a:t>within the </a:t>
            </a:r>
            <a:r>
              <a:rPr lang="en-US" kern="0">
                <a:solidFill>
                  <a:srgbClr val="000000"/>
                </a:solidFill>
              </a:rPr>
              <a:t>“niche,” “secret society,” “small </a:t>
            </a:r>
            <a:r>
              <a:rPr lang="en-US" kern="0">
                <a:solidFill>
                  <a:srgbClr val="000000"/>
                </a:solidFill>
                <a:effectLst/>
              </a:rPr>
              <a:t>community</a:t>
            </a:r>
            <a:r>
              <a:rPr lang="en-US" kern="0">
                <a:solidFill>
                  <a:srgbClr val="000000"/>
                </a:solidFill>
              </a:rPr>
              <a:t>” of cave divers</a:t>
            </a:r>
            <a:r>
              <a:rPr lang="en-US" kern="0">
                <a:solidFill>
                  <a:srgbClr val="000000"/>
                </a:solidFill>
                <a:effectLst/>
              </a:rPr>
              <a:t>. </a:t>
            </a:r>
            <a:endParaRPr lang="en-US" kern="0">
              <a:solidFill>
                <a:srgbClr val="000000"/>
              </a:solidFill>
              <a:ea typeface="Calibri" panose="020F0502020204030204" pitchFamily="34" charset="0"/>
              <a:cs typeface="Arial"/>
            </a:endParaRPr>
          </a:p>
        </p:txBody>
      </p:sp>
      <p:sp>
        <p:nvSpPr>
          <p:cNvPr id="4" name="Slide Number Placeholder 3">
            <a:extLst>
              <a:ext uri="{FF2B5EF4-FFF2-40B4-BE49-F238E27FC236}">
                <a16:creationId xmlns:a16="http://schemas.microsoft.com/office/drawing/2014/main" id="{7F5D8B42-6FF0-4225-7CE1-9964479CF020}"/>
              </a:ext>
            </a:extLst>
          </p:cNvPr>
          <p:cNvSpPr>
            <a:spLocks noGrp="1"/>
          </p:cNvSpPr>
          <p:nvPr>
            <p:ph type="sldNum" sz="quarter" idx="5"/>
          </p:nvPr>
        </p:nvSpPr>
        <p:spPr/>
        <p:txBody>
          <a:bodyPr/>
          <a:lstStyle/>
          <a:p>
            <a:fld id="{DAE99850-53DC-0E49-8D06-5EF533565FF1}" type="slidenum">
              <a:rPr lang="en-US" smtClean="0"/>
              <a:t>15</a:t>
            </a:fld>
            <a:endParaRPr lang="en-US"/>
          </a:p>
        </p:txBody>
      </p:sp>
    </p:spTree>
    <p:extLst>
      <p:ext uri="{BB962C8B-B14F-4D97-AF65-F5344CB8AC3E}">
        <p14:creationId xmlns:p14="http://schemas.microsoft.com/office/powerpoint/2010/main" val="11874947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0">
                <a:solidFill>
                  <a:srgbClr val="000000"/>
                </a:solidFill>
              </a:rPr>
              <a:t>Many participants emphasized the importance of “vetting” an individual. </a:t>
            </a:r>
            <a:r>
              <a:rPr lang="en-US" kern="0">
                <a:solidFill>
                  <a:srgbClr val="000000"/>
                </a:solidFill>
                <a:effectLst/>
              </a:rPr>
              <a:t>Vetting is a process of determining whether an individual can be trusted to </a:t>
            </a:r>
            <a:r>
              <a:rPr lang="en-US" kern="0">
                <a:solidFill>
                  <a:srgbClr val="000000"/>
                </a:solidFill>
              </a:rPr>
              <a:t>exchange information, and may occur instantaneously. Verbal and nonverbal vetting may occur through inspecting:</a:t>
            </a:r>
            <a:br>
              <a:rPr lang="en-US" kern="0">
                <a:cs typeface="+mn-lt"/>
              </a:rPr>
            </a:br>
            <a:r>
              <a:rPr lang="en-US" kern="0">
                <a:solidFill>
                  <a:srgbClr val="000000"/>
                </a:solidFill>
              </a:rPr>
              <a:t> </a:t>
            </a:r>
            <a:endParaRPr lang="en-US" kern="0"/>
          </a:p>
          <a:p>
            <a:pPr marL="285750" indent="-285750">
              <a:buFont typeface="Symbol"/>
              <a:buChar char="•"/>
            </a:pPr>
            <a:r>
              <a:rPr lang="en-US" kern="0">
                <a:solidFill>
                  <a:srgbClr val="000000"/>
                </a:solidFill>
              </a:rPr>
              <a:t>The handling and maintenance of one’s gear/equipment </a:t>
            </a:r>
          </a:p>
          <a:p>
            <a:pPr marL="285750" indent="-285750">
              <a:buFont typeface="Symbol"/>
              <a:buChar char="•"/>
            </a:pPr>
            <a:r>
              <a:rPr lang="en-US" kern="0">
                <a:solidFill>
                  <a:srgbClr val="000000"/>
                </a:solidFill>
              </a:rPr>
              <a:t>Confirmation of cave diving credentials, agency, and/</a:t>
            </a:r>
            <a:r>
              <a:rPr lang="en-US" kern="0">
                <a:solidFill>
                  <a:srgbClr val="000000"/>
                </a:solidFill>
                <a:effectLst/>
              </a:rPr>
              <a:t>or </a:t>
            </a:r>
            <a:r>
              <a:rPr lang="en-US" kern="0">
                <a:solidFill>
                  <a:srgbClr val="000000"/>
                </a:solidFill>
              </a:rPr>
              <a:t>instructor</a:t>
            </a:r>
          </a:p>
          <a:p>
            <a:pPr marL="285750" indent="-285750">
              <a:buFont typeface="Symbol"/>
              <a:buChar char="•"/>
            </a:pPr>
            <a:r>
              <a:rPr lang="en-US" kern="0">
                <a:solidFill>
                  <a:srgbClr val="000000"/>
                </a:solidFill>
              </a:rPr>
              <a:t>Word of mouth about one’s reputation</a:t>
            </a:r>
          </a:p>
          <a:p>
            <a:r>
              <a:rPr lang="en-US" kern="0">
                <a:solidFill>
                  <a:srgbClr val="000000"/>
                </a:solidFill>
              </a:rPr>
              <a:t>And more. </a:t>
            </a:r>
          </a:p>
          <a:p>
            <a:endParaRPr lang="en-US" kern="0">
              <a:solidFill>
                <a:srgbClr val="000000"/>
              </a:solidFill>
            </a:endParaRPr>
          </a:p>
          <a:p>
            <a:r>
              <a:rPr lang="en-CA" kern="0">
                <a:solidFill>
                  <a:srgbClr val="000000"/>
                </a:solidFill>
              </a:rPr>
              <a:t>Cave divers have private methods of circulating information about ‘unofficial’ cave sites, intentionally restricting information for both conservation and safety concerns. Contrasting Bergstrom and Neo’s case study analysis of the</a:t>
            </a:r>
            <a:r>
              <a:rPr lang="en-CA" b="1" kern="0">
                <a:solidFill>
                  <a:srgbClr val="000000"/>
                </a:solidFill>
              </a:rPr>
              <a:t> </a:t>
            </a:r>
            <a:r>
              <a:rPr lang="en-US" kern="0" err="1">
                <a:solidFill>
                  <a:srgbClr val="000000"/>
                </a:solidFill>
              </a:rPr>
              <a:t>Ha’ikū</a:t>
            </a:r>
            <a:r>
              <a:rPr lang="en-US" kern="0">
                <a:solidFill>
                  <a:srgbClr val="000000"/>
                </a:solidFill>
              </a:rPr>
              <a:t> Stairs in Hawai’i, this study’s findings indicate cave divers will actively avoid posting such information online, especially on platforms accessible by the public or recreational SCUBA divers. Information is shared in such a way that it remains private and restricted versus publicized. There is a sense that such information should remain within – and be protected by – the small, vetted community.</a:t>
            </a:r>
            <a:r>
              <a:rPr lang="en-US" kern="0"/>
              <a:t> </a:t>
            </a:r>
            <a:r>
              <a:rPr lang="en-CA" kern="0"/>
              <a:t>This concept aligns with Chatman’s theory of the “small world,” as the </a:t>
            </a:r>
            <a:r>
              <a:rPr lang="en-US" kern="0"/>
              <a:t>personal perception of others within a community can change the ways in which people interact and share information amongst themselves. A person’s reputation within a small “siloed” world influences whether others within the same community will engage in information exchanges.</a:t>
            </a:r>
          </a:p>
          <a:p>
            <a:endParaRPr lang="en-US" kern="0"/>
          </a:p>
        </p:txBody>
      </p:sp>
      <p:sp>
        <p:nvSpPr>
          <p:cNvPr id="4" name="Slide Number Placeholder 3"/>
          <p:cNvSpPr>
            <a:spLocks noGrp="1"/>
          </p:cNvSpPr>
          <p:nvPr>
            <p:ph type="sldNum" sz="quarter" idx="5"/>
          </p:nvPr>
        </p:nvSpPr>
        <p:spPr/>
        <p:txBody>
          <a:bodyPr/>
          <a:lstStyle/>
          <a:p>
            <a:fld id="{DAE99850-53DC-0E49-8D06-5EF533565FF1}" type="slidenum">
              <a:rPr lang="en-US" smtClean="0"/>
              <a:t>16</a:t>
            </a:fld>
            <a:endParaRPr lang="en-US"/>
          </a:p>
        </p:txBody>
      </p:sp>
    </p:spTree>
    <p:extLst>
      <p:ext uri="{BB962C8B-B14F-4D97-AF65-F5344CB8AC3E}">
        <p14:creationId xmlns:p14="http://schemas.microsoft.com/office/powerpoint/2010/main" val="5147784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0">
                <a:solidFill>
                  <a:srgbClr val="000000"/>
                </a:solidFill>
              </a:rPr>
              <a:t>Participants voiced a spirit of “progressive penetration” of </a:t>
            </a:r>
            <a:r>
              <a:rPr lang="en-US" kern="0">
                <a:solidFill>
                  <a:srgbClr val="000000"/>
                </a:solidFill>
                <a:effectLst/>
              </a:rPr>
              <a:t>the cave, </a:t>
            </a:r>
            <a:r>
              <a:rPr lang="en-US" kern="0">
                <a:solidFill>
                  <a:srgbClr val="000000"/>
                </a:solidFill>
              </a:rPr>
              <a:t>with dives that were not necessarily goal oriented. Participants expressed a style of “on the fly” </a:t>
            </a:r>
            <a:r>
              <a:rPr lang="en-US" kern="0">
                <a:solidFill>
                  <a:srgbClr val="000000"/>
                </a:solidFill>
                <a:effectLst/>
              </a:rPr>
              <a:t>information </a:t>
            </a:r>
            <a:r>
              <a:rPr lang="en-US" kern="0">
                <a:solidFill>
                  <a:srgbClr val="000000"/>
                </a:solidFill>
              </a:rPr>
              <a:t>gathering</a:t>
            </a:r>
            <a:r>
              <a:rPr lang="en-US" kern="0">
                <a:solidFill>
                  <a:srgbClr val="000000"/>
                </a:solidFill>
                <a:effectLst/>
              </a:rPr>
              <a:t>, </a:t>
            </a:r>
            <a:r>
              <a:rPr lang="en-US" kern="0">
                <a:solidFill>
                  <a:srgbClr val="000000"/>
                </a:solidFill>
              </a:rPr>
              <a:t>such </a:t>
            </a:r>
            <a:r>
              <a:rPr lang="en-US" kern="0">
                <a:solidFill>
                  <a:srgbClr val="000000"/>
                </a:solidFill>
                <a:effectLst/>
              </a:rPr>
              <a:t>as “</a:t>
            </a:r>
            <a:r>
              <a:rPr lang="en-US" kern="0">
                <a:solidFill>
                  <a:srgbClr val="000000"/>
                </a:solidFill>
              </a:rPr>
              <a:t>figuring things out” at the dive site or driving around the countryside searching for caves. In contrast to the targeted information-seeking behaviors displayed before the cave dive, participants expressed that informal or unsolicited </a:t>
            </a:r>
            <a:r>
              <a:rPr lang="en-US" kern="0">
                <a:solidFill>
                  <a:srgbClr val="000000"/>
                </a:solidFill>
                <a:effectLst/>
              </a:rPr>
              <a:t>information </a:t>
            </a:r>
            <a:r>
              <a:rPr lang="en-US" kern="0">
                <a:solidFill>
                  <a:srgbClr val="000000"/>
                </a:solidFill>
              </a:rPr>
              <a:t>could be exchanged through interactions with other vetted divers at the site.</a:t>
            </a:r>
            <a:endParaRPr lang="en-US" kern="0">
              <a:effectLst/>
            </a:endParaRPr>
          </a:p>
          <a:p>
            <a:r>
              <a:rPr lang="en-US" sz="1800" kern="0">
                <a:solidFill>
                  <a:srgbClr val="000000"/>
                </a:solidFill>
                <a:effectLst/>
                <a:latin typeface="Arial"/>
                <a:ea typeface="Calibri"/>
                <a:cs typeface="Arial"/>
              </a:rPr>
              <a:t> </a:t>
            </a:r>
            <a:endParaRPr lang="en-CA" sz="1800" kern="100">
              <a:effectLst/>
              <a:latin typeface="Arial"/>
              <a:ea typeface="Calibri"/>
              <a:cs typeface="Arial"/>
            </a:endParaRPr>
          </a:p>
        </p:txBody>
      </p:sp>
      <p:sp>
        <p:nvSpPr>
          <p:cNvPr id="4" name="Slide Number Placeholder 3"/>
          <p:cNvSpPr>
            <a:spLocks noGrp="1"/>
          </p:cNvSpPr>
          <p:nvPr>
            <p:ph type="sldNum" sz="quarter" idx="5"/>
          </p:nvPr>
        </p:nvSpPr>
        <p:spPr/>
        <p:txBody>
          <a:bodyPr/>
          <a:lstStyle/>
          <a:p>
            <a:fld id="{DAE99850-53DC-0E49-8D06-5EF533565FF1}" type="slidenum">
              <a:rPr lang="en-US" smtClean="0"/>
              <a:t>17</a:t>
            </a:fld>
            <a:endParaRPr lang="en-US"/>
          </a:p>
        </p:txBody>
      </p:sp>
    </p:spTree>
    <p:extLst>
      <p:ext uri="{BB962C8B-B14F-4D97-AF65-F5344CB8AC3E}">
        <p14:creationId xmlns:p14="http://schemas.microsoft.com/office/powerpoint/2010/main" val="6647402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Many cave divers engage in informal information gathering during the dive, from experiencing and being within the cave itself. Embodied information gathering was seen through interactions with the cave guideline, markers such as REMs, “confidence” cookies, arrows, and cave formations. Many participants highlighted the importance of “reading the cave” and “backreferencing”, even assigning names to unique formations (e.g., a “popcorn floor” or “croissant” stalagmite). By immersing themselves in the cave and remaining open and receptive to encountering new passageways or areas, divers gather information in an embodied fashion. This information gathered during a dive reflects the experiences of one’s body in a physical space, thereby creating muscle memories.</a:t>
            </a:r>
          </a:p>
          <a:p>
            <a:endParaRPr lang="en-US"/>
          </a:p>
          <a:p>
            <a:r>
              <a:rPr lang="en-US"/>
              <a:t>A recurring theme was the importance of keeping one’s head completely in the cave, referring to it as a “meditative,” “deeply relaxing,” and “yogic” experience. Due to the demanding nature of cave diving, if a diver takes themselves outside of this embodied information gathering mindset, problems may arise.  </a:t>
            </a:r>
          </a:p>
          <a:p>
            <a:endParaRPr lang="en-US"/>
          </a:p>
        </p:txBody>
      </p:sp>
      <p:sp>
        <p:nvSpPr>
          <p:cNvPr id="4" name="Slide Number Placeholder 3"/>
          <p:cNvSpPr>
            <a:spLocks noGrp="1"/>
          </p:cNvSpPr>
          <p:nvPr>
            <p:ph type="sldNum" sz="quarter" idx="5"/>
          </p:nvPr>
        </p:nvSpPr>
        <p:spPr/>
        <p:txBody>
          <a:bodyPr/>
          <a:lstStyle/>
          <a:p>
            <a:fld id="{DAE99850-53DC-0E49-8D06-5EF533565FF1}" type="slidenum">
              <a:rPr lang="en-US" smtClean="0"/>
              <a:t>18</a:t>
            </a:fld>
            <a:endParaRPr lang="en-US"/>
          </a:p>
        </p:txBody>
      </p:sp>
    </p:spTree>
    <p:extLst>
      <p:ext uri="{BB962C8B-B14F-4D97-AF65-F5344CB8AC3E}">
        <p14:creationId xmlns:p14="http://schemas.microsoft.com/office/powerpoint/2010/main" val="2093041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0">
                <a:solidFill>
                  <a:srgbClr val="000000"/>
                </a:solidFill>
              </a:rPr>
              <a:t>Participants </a:t>
            </a:r>
            <a:r>
              <a:rPr lang="en-US" kern="0">
                <a:solidFill>
                  <a:srgbClr val="000000"/>
                </a:solidFill>
                <a:effectLst/>
              </a:rPr>
              <a:t>expressed the need for a calm, collected mindset</a:t>
            </a:r>
            <a:r>
              <a:rPr lang="en-US" kern="0">
                <a:solidFill>
                  <a:srgbClr val="000000"/>
                </a:solidFill>
              </a:rPr>
              <a:t> prior to entering the cave</a:t>
            </a:r>
            <a:r>
              <a:rPr lang="en-US" kern="0">
                <a:solidFill>
                  <a:srgbClr val="000000"/>
                </a:solidFill>
                <a:effectLst/>
              </a:rPr>
              <a:t>, to avoid becoming </a:t>
            </a:r>
            <a:r>
              <a:rPr lang="en-US" kern="0">
                <a:solidFill>
                  <a:srgbClr val="000000"/>
                </a:solidFill>
              </a:rPr>
              <a:t>emotionally, psychologically, or </a:t>
            </a:r>
            <a:r>
              <a:rPr lang="en-US" kern="0">
                <a:solidFill>
                  <a:srgbClr val="000000"/>
                </a:solidFill>
                <a:effectLst/>
              </a:rPr>
              <a:t>informationally overwhelmed. </a:t>
            </a:r>
            <a:r>
              <a:rPr lang="en-US" kern="0">
                <a:solidFill>
                  <a:srgbClr val="000000"/>
                </a:solidFill>
              </a:rPr>
              <a:t>This theme is tied to an embodied information gathering mindset; a </a:t>
            </a:r>
            <a:r>
              <a:rPr lang="en-US" kern="0">
                <a:solidFill>
                  <a:srgbClr val="000000"/>
                </a:solidFill>
                <a:effectLst/>
              </a:rPr>
              <a:t>person should not enter a cave inattentive to </a:t>
            </a:r>
            <a:r>
              <a:rPr lang="en-US" kern="0">
                <a:solidFill>
                  <a:srgbClr val="000000"/>
                </a:solidFill>
              </a:rPr>
              <a:t>their </a:t>
            </a:r>
            <a:r>
              <a:rPr lang="en-US" kern="0">
                <a:solidFill>
                  <a:srgbClr val="000000"/>
                </a:solidFill>
                <a:effectLst/>
              </a:rPr>
              <a:t>surroundings. </a:t>
            </a:r>
            <a:r>
              <a:rPr lang="en-US" kern="0">
                <a:solidFill>
                  <a:srgbClr val="000000"/>
                </a:solidFill>
              </a:rPr>
              <a:t>Rather than being hyper-focused or goal-oriented on reaching a section of cave, participants </a:t>
            </a:r>
            <a:r>
              <a:rPr lang="en-US" kern="0">
                <a:solidFill>
                  <a:srgbClr val="000000"/>
                </a:solidFill>
                <a:effectLst/>
              </a:rPr>
              <a:t>expressed the need to dive within one’s limits and approach the cave </a:t>
            </a:r>
            <a:r>
              <a:rPr lang="en-US" kern="0">
                <a:solidFill>
                  <a:srgbClr val="000000"/>
                </a:solidFill>
              </a:rPr>
              <a:t>systematically.</a:t>
            </a:r>
            <a:endParaRPr lang="en-US"/>
          </a:p>
        </p:txBody>
      </p:sp>
      <p:sp>
        <p:nvSpPr>
          <p:cNvPr id="4" name="Slide Number Placeholder 3"/>
          <p:cNvSpPr>
            <a:spLocks noGrp="1"/>
          </p:cNvSpPr>
          <p:nvPr>
            <p:ph type="sldNum" sz="quarter" idx="5"/>
          </p:nvPr>
        </p:nvSpPr>
        <p:spPr/>
        <p:txBody>
          <a:bodyPr/>
          <a:lstStyle/>
          <a:p>
            <a:fld id="{DAE99850-53DC-0E49-8D06-5EF533565FF1}" type="slidenum">
              <a:rPr lang="en-US" smtClean="0"/>
              <a:t>19</a:t>
            </a:fld>
            <a:endParaRPr lang="en-US"/>
          </a:p>
        </p:txBody>
      </p:sp>
    </p:spTree>
    <p:extLst>
      <p:ext uri="{BB962C8B-B14F-4D97-AF65-F5344CB8AC3E}">
        <p14:creationId xmlns:p14="http://schemas.microsoft.com/office/powerpoint/2010/main" val="3172657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Toni:</a:t>
            </a:r>
            <a:r>
              <a:rPr lang="en-US"/>
              <a:t> Within research on information behavior, sports are typically lumped in with leisure pursuits, including those categorized as “serious leisure,” sport aligned with lifestyle, or adventure. There has been little research on information-focused activities of extreme sport enthusiasts, especially those involving high-risk behaviors where accurate information can mean the difference between life and death. </a:t>
            </a:r>
          </a:p>
          <a:p>
            <a:endParaRPr lang="en-US"/>
          </a:p>
          <a:p>
            <a:r>
              <a:rPr lang="en-US" b="1"/>
              <a:t>Stacy: </a:t>
            </a:r>
            <a:r>
              <a:rPr lang="en-US"/>
              <a:t>The intersections of leisure and high-risk and information rich activities lend themselves to a fascinating area for exploring human information interaction, we hope you will enjoy this discussion today and these preliminary results. </a:t>
            </a:r>
          </a:p>
        </p:txBody>
      </p:sp>
      <p:sp>
        <p:nvSpPr>
          <p:cNvPr id="4" name="Slide Number Placeholder 3"/>
          <p:cNvSpPr>
            <a:spLocks noGrp="1"/>
          </p:cNvSpPr>
          <p:nvPr>
            <p:ph type="sldNum" sz="quarter" idx="5"/>
          </p:nvPr>
        </p:nvSpPr>
        <p:spPr/>
        <p:txBody>
          <a:bodyPr/>
          <a:lstStyle/>
          <a:p>
            <a:fld id="{DAE99850-53DC-0E49-8D06-5EF533565FF1}" type="slidenum">
              <a:rPr lang="en-US" smtClean="0"/>
              <a:t>2</a:t>
            </a:fld>
            <a:endParaRPr lang="en-US"/>
          </a:p>
        </p:txBody>
      </p:sp>
    </p:spTree>
    <p:extLst>
      <p:ext uri="{BB962C8B-B14F-4D97-AF65-F5344CB8AC3E}">
        <p14:creationId xmlns:p14="http://schemas.microsoft.com/office/powerpoint/2010/main" val="18164654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0">
                <a:solidFill>
                  <a:srgbClr val="000000"/>
                </a:solidFill>
              </a:rPr>
              <a:t>For cave divers</a:t>
            </a:r>
            <a:r>
              <a:rPr lang="en-US" kern="0">
                <a:solidFill>
                  <a:srgbClr val="000000"/>
                </a:solidFill>
                <a:effectLst/>
              </a:rPr>
              <a:t>, information </a:t>
            </a:r>
            <a:r>
              <a:rPr lang="en-US" kern="0">
                <a:solidFill>
                  <a:srgbClr val="000000"/>
                </a:solidFill>
              </a:rPr>
              <a:t>is </a:t>
            </a:r>
            <a:r>
              <a:rPr lang="en-US" kern="0">
                <a:solidFill>
                  <a:srgbClr val="000000"/>
                </a:solidFill>
                <a:effectLst/>
              </a:rPr>
              <a:t>a tool to follow best practices for safety, commonly known as ‘accident analysis.’ Cave fatalities are analyzed, in the hopes that </a:t>
            </a:r>
            <a:r>
              <a:rPr lang="en-US" kern="0">
                <a:solidFill>
                  <a:srgbClr val="000000"/>
                </a:solidFill>
              </a:rPr>
              <a:t>future accidents </a:t>
            </a:r>
            <a:r>
              <a:rPr lang="en-US" kern="0">
                <a:solidFill>
                  <a:srgbClr val="000000"/>
                </a:solidFill>
                <a:effectLst/>
              </a:rPr>
              <a:t>can be avoided.</a:t>
            </a:r>
            <a:r>
              <a:rPr lang="en-US" kern="0">
                <a:solidFill>
                  <a:schemeClr val="tx1"/>
                </a:solidFill>
                <a:effectLst/>
              </a:rPr>
              <a:t> </a:t>
            </a:r>
            <a:r>
              <a:rPr lang="en-US" kern="0">
                <a:solidFill>
                  <a:srgbClr val="000000"/>
                </a:solidFill>
                <a:effectLst/>
              </a:rPr>
              <a:t>This information-seeking is noteworthy, as people usually avoid information that can cause them to feel uncomfortable</a:t>
            </a:r>
            <a:r>
              <a:rPr lang="en-US" kern="0">
                <a:solidFill>
                  <a:srgbClr val="000000"/>
                </a:solidFill>
              </a:rPr>
              <a:t>, especially when related to one’s health or wellness.</a:t>
            </a:r>
            <a:r>
              <a:rPr lang="en-US" kern="0">
                <a:solidFill>
                  <a:srgbClr val="000000"/>
                </a:solidFill>
                <a:effectLst/>
              </a:rPr>
              <a:t> However, for cave divers, accident </a:t>
            </a:r>
            <a:r>
              <a:rPr lang="en-US" kern="0">
                <a:solidFill>
                  <a:srgbClr val="000000"/>
                </a:solidFill>
              </a:rPr>
              <a:t>analyses serve </a:t>
            </a:r>
            <a:r>
              <a:rPr lang="en-US" kern="0">
                <a:solidFill>
                  <a:srgbClr val="000000"/>
                </a:solidFill>
                <a:effectLst/>
              </a:rPr>
              <a:t>as an important tool for information gathering. </a:t>
            </a:r>
            <a:r>
              <a:rPr lang="en-US" kern="0">
                <a:solidFill>
                  <a:srgbClr val="000000"/>
                </a:solidFill>
              </a:rPr>
              <a:t>Risk analysis and tolerance were consistently mentioned as paramount factors when planning, executing, and debriefing a safe cave dive. Divers often self-reflected as being hyper-vigilant and safety-oriented.</a:t>
            </a:r>
          </a:p>
        </p:txBody>
      </p:sp>
      <p:sp>
        <p:nvSpPr>
          <p:cNvPr id="4" name="Slide Number Placeholder 3"/>
          <p:cNvSpPr>
            <a:spLocks noGrp="1"/>
          </p:cNvSpPr>
          <p:nvPr>
            <p:ph type="sldNum" sz="quarter" idx="5"/>
          </p:nvPr>
        </p:nvSpPr>
        <p:spPr/>
        <p:txBody>
          <a:bodyPr/>
          <a:lstStyle/>
          <a:p>
            <a:fld id="{DAE99850-53DC-0E49-8D06-5EF533565FF1}" type="slidenum">
              <a:rPr lang="en-US" smtClean="0"/>
              <a:t>20</a:t>
            </a:fld>
            <a:endParaRPr lang="en-US"/>
          </a:p>
        </p:txBody>
      </p:sp>
    </p:spTree>
    <p:extLst>
      <p:ext uri="{BB962C8B-B14F-4D97-AF65-F5344CB8AC3E}">
        <p14:creationId xmlns:p14="http://schemas.microsoft.com/office/powerpoint/2010/main" val="6272270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7200"/>
            <a:r>
              <a:rPr lang="en-US" kern="0"/>
              <a:t>Preliminary research results found that cave divers use targeted, action-oriented information-seeking behaviors, engaging in collaborative exchanges with trustworthy, vetted community members. C</a:t>
            </a:r>
            <a:r>
              <a:rPr lang="en-CA" kern="0" err="1"/>
              <a:t>ave</a:t>
            </a:r>
            <a:r>
              <a:rPr lang="en-CA" kern="0"/>
              <a:t> divers are highly engaged in various kinds of information-seeking behaviors where participation in the sport demands a high degree of engagement with several information sources, and where information plays a highly critical role within the sport itself.</a:t>
            </a:r>
            <a:endParaRPr lang="en-US" kern="0">
              <a:effectLst/>
            </a:endParaRPr>
          </a:p>
        </p:txBody>
      </p:sp>
      <p:sp>
        <p:nvSpPr>
          <p:cNvPr id="4" name="Slide Number Placeholder 3"/>
          <p:cNvSpPr>
            <a:spLocks noGrp="1"/>
          </p:cNvSpPr>
          <p:nvPr>
            <p:ph type="sldNum" sz="quarter" idx="5"/>
          </p:nvPr>
        </p:nvSpPr>
        <p:spPr/>
        <p:txBody>
          <a:bodyPr/>
          <a:lstStyle/>
          <a:p>
            <a:fld id="{DAE99850-53DC-0E49-8D06-5EF533565FF1}" type="slidenum">
              <a:rPr lang="en-US" smtClean="0"/>
              <a:t>21</a:t>
            </a:fld>
            <a:endParaRPr lang="en-US"/>
          </a:p>
        </p:txBody>
      </p:sp>
    </p:spTree>
    <p:extLst>
      <p:ext uri="{BB962C8B-B14F-4D97-AF65-F5344CB8AC3E}">
        <p14:creationId xmlns:p14="http://schemas.microsoft.com/office/powerpoint/2010/main" val="17465715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A6DFD-6C83-D640-9328-AB8A88BDDC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2FFBB6-7567-A997-29EA-DE70A8D495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1ECF7C-C448-8B63-604C-B02FE1EB0FDF}"/>
              </a:ext>
            </a:extLst>
          </p:cNvPr>
          <p:cNvSpPr>
            <a:spLocks noGrp="1"/>
          </p:cNvSpPr>
          <p:nvPr>
            <p:ph type="body" idx="1"/>
          </p:nvPr>
        </p:nvSpPr>
        <p:spPr/>
        <p:txBody>
          <a:bodyPr/>
          <a:lstStyle/>
          <a:p>
            <a:r>
              <a:rPr lang="en-US" kern="0">
                <a:solidFill>
                  <a:srgbClr val="000000"/>
                </a:solidFill>
              </a:rPr>
              <a:t>From the transcription data emerged several interesting themes which could be explored in further research:</a:t>
            </a:r>
          </a:p>
          <a:p>
            <a:pPr marL="628650" lvl="1" indent="-171450">
              <a:lnSpc>
                <a:spcPct val="90000"/>
              </a:lnSpc>
              <a:spcBef>
                <a:spcPts val="500"/>
              </a:spcBef>
              <a:buFont typeface="Arial,Sans-Serif"/>
              <a:buChar char="•"/>
            </a:pPr>
            <a:r>
              <a:rPr lang="en-US" kern="0">
                <a:solidFill>
                  <a:srgbClr val="000000"/>
                </a:solidFill>
              </a:rPr>
              <a:t>Gender imbalances </a:t>
            </a:r>
          </a:p>
          <a:p>
            <a:pPr marL="1200150" lvl="2" indent="-171450">
              <a:lnSpc>
                <a:spcPct val="90000"/>
              </a:lnSpc>
              <a:spcBef>
                <a:spcPts val="500"/>
              </a:spcBef>
              <a:buFont typeface="Wingdings,Sans-Serif"/>
              <a:buChar char="§"/>
            </a:pPr>
            <a:r>
              <a:rPr lang="en-US" kern="0">
                <a:solidFill>
                  <a:srgbClr val="000000"/>
                </a:solidFill>
              </a:rPr>
              <a:t>An imbalance in terms of initially trying out the sport; females were much more hesitant and focused on safety concerns, avoiding the "zero to hero" progression of cave training</a:t>
            </a:r>
          </a:p>
          <a:p>
            <a:pPr marL="628650" lvl="1" indent="-171450">
              <a:lnSpc>
                <a:spcPct val="90000"/>
              </a:lnSpc>
              <a:spcBef>
                <a:spcPts val="500"/>
              </a:spcBef>
              <a:buFont typeface="Arial,Sans-Serif"/>
              <a:buChar char="•"/>
            </a:pPr>
            <a:r>
              <a:rPr lang="en-US" kern="0">
                <a:solidFill>
                  <a:srgbClr val="000000"/>
                </a:solidFill>
              </a:rPr>
              <a:t>Geographic differences</a:t>
            </a:r>
          </a:p>
          <a:p>
            <a:pPr marL="1200150" lvl="2" indent="-171450">
              <a:lnSpc>
                <a:spcPct val="90000"/>
              </a:lnSpc>
              <a:spcBef>
                <a:spcPts val="500"/>
              </a:spcBef>
              <a:buFont typeface="Wingdings,Sans-Serif"/>
              <a:buChar char="§"/>
            </a:pPr>
            <a:r>
              <a:rPr lang="en-US" kern="0">
                <a:solidFill>
                  <a:srgbClr val="000000"/>
                </a:solidFill>
              </a:rPr>
              <a:t>Data which emerged from North America versus Europe versus Australia had very distinct geographical considerations regarding training organizations, sharing of information locally, and interaction between divers at the dive sites </a:t>
            </a:r>
          </a:p>
          <a:p>
            <a:pPr marL="628650" lvl="1" indent="-171450">
              <a:lnSpc>
                <a:spcPct val="90000"/>
              </a:lnSpc>
              <a:spcBef>
                <a:spcPts val="500"/>
              </a:spcBef>
              <a:buFont typeface="Arial,Sans-Serif"/>
              <a:buChar char="•"/>
            </a:pPr>
            <a:r>
              <a:rPr lang="en-US" kern="0">
                <a:solidFill>
                  <a:srgbClr val="000000"/>
                </a:solidFill>
              </a:rPr>
              <a:t>Generational differences </a:t>
            </a:r>
          </a:p>
          <a:p>
            <a:pPr marL="1200150" lvl="2" indent="-171450">
              <a:lnSpc>
                <a:spcPct val="90000"/>
              </a:lnSpc>
              <a:spcBef>
                <a:spcPts val="500"/>
              </a:spcBef>
              <a:buFont typeface="Wingdings,Sans-Serif"/>
              <a:buChar char="§"/>
            </a:pPr>
            <a:r>
              <a:rPr lang="en-US" kern="0">
                <a:solidFill>
                  <a:srgbClr val="000000"/>
                </a:solidFill>
              </a:rPr>
              <a:t>Younger generations referred to a strict and standoff-</a:t>
            </a:r>
            <a:r>
              <a:rPr lang="en-US" kern="0" err="1">
                <a:solidFill>
                  <a:srgbClr val="000000"/>
                </a:solidFill>
              </a:rPr>
              <a:t>ish</a:t>
            </a:r>
            <a:r>
              <a:rPr lang="en-US" kern="0">
                <a:solidFill>
                  <a:srgbClr val="000000"/>
                </a:solidFill>
              </a:rPr>
              <a:t> "Old Boys Club” that spread misinformation to “protect” cave sites, whereas older generations viewed up-and-coming cave divers as more reckless, potentially compromising the safety of the sport</a:t>
            </a:r>
          </a:p>
          <a:p>
            <a:pPr marL="628650" lvl="1" indent="-171450">
              <a:lnSpc>
                <a:spcPct val="90000"/>
              </a:lnSpc>
              <a:spcBef>
                <a:spcPts val="500"/>
              </a:spcBef>
              <a:buFont typeface="Arial,Sans-Serif"/>
              <a:buChar char="•"/>
            </a:pPr>
            <a:r>
              <a:rPr lang="en-US" kern="0">
                <a:solidFill>
                  <a:srgbClr val="000000"/>
                </a:solidFill>
              </a:rPr>
              <a:t>Public perception </a:t>
            </a:r>
          </a:p>
          <a:p>
            <a:pPr marL="1200150" lvl="2" indent="-171450">
              <a:lnSpc>
                <a:spcPct val="90000"/>
              </a:lnSpc>
              <a:spcBef>
                <a:spcPts val="500"/>
              </a:spcBef>
              <a:buFont typeface="Wingdings,Sans-Serif"/>
              <a:buChar char="§"/>
            </a:pPr>
            <a:r>
              <a:rPr lang="en-US" kern="0">
                <a:solidFill>
                  <a:srgbClr val="000000"/>
                </a:solidFill>
              </a:rPr>
              <a:t>Cave diving, as a sport, is less "risky" than the public might think</a:t>
            </a:r>
          </a:p>
          <a:p>
            <a:pPr marL="1200150" lvl="2" indent="-171450">
              <a:lnSpc>
                <a:spcPct val="90000"/>
              </a:lnSpc>
              <a:spcBef>
                <a:spcPts val="500"/>
              </a:spcBef>
              <a:buFont typeface="Wingdings,Sans-Serif"/>
              <a:buChar char="§"/>
            </a:pPr>
            <a:r>
              <a:rPr lang="en-US" kern="0">
                <a:solidFill>
                  <a:srgbClr val="000000"/>
                </a:solidFill>
              </a:rPr>
              <a:t>Participants felt offence taken to having cave diving lumped in as a 'high risk' sport, as it isn't done for any risk factor and was described as a 'meditative' experience</a:t>
            </a:r>
          </a:p>
        </p:txBody>
      </p:sp>
      <p:sp>
        <p:nvSpPr>
          <p:cNvPr id="4" name="Slide Number Placeholder 3">
            <a:extLst>
              <a:ext uri="{FF2B5EF4-FFF2-40B4-BE49-F238E27FC236}">
                <a16:creationId xmlns:a16="http://schemas.microsoft.com/office/drawing/2014/main" id="{6F1A9B6B-6AA9-2AF7-19BA-D83BCBC807EE}"/>
              </a:ext>
            </a:extLst>
          </p:cNvPr>
          <p:cNvSpPr>
            <a:spLocks noGrp="1"/>
          </p:cNvSpPr>
          <p:nvPr>
            <p:ph type="sldNum" sz="quarter" idx="5"/>
          </p:nvPr>
        </p:nvSpPr>
        <p:spPr/>
        <p:txBody>
          <a:bodyPr/>
          <a:lstStyle/>
          <a:p>
            <a:fld id="{DAE99850-53DC-0E49-8D06-5EF533565FF1}" type="slidenum">
              <a:rPr lang="en-US" smtClean="0"/>
              <a:t>22</a:t>
            </a:fld>
            <a:endParaRPr lang="en-US"/>
          </a:p>
        </p:txBody>
      </p:sp>
    </p:spTree>
    <p:extLst>
      <p:ext uri="{BB962C8B-B14F-4D97-AF65-F5344CB8AC3E}">
        <p14:creationId xmlns:p14="http://schemas.microsoft.com/office/powerpoint/2010/main" val="5587810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kern="0">
                <a:solidFill>
                  <a:srgbClr val="000000"/>
                </a:solidFill>
              </a:rPr>
              <a:t>The high-risk nature of information sharing, as seen in cave diving, carries implications for various information seekers.</a:t>
            </a:r>
            <a:endParaRPr lang="en-US">
              <a:solidFill>
                <a:srgbClr val="000000"/>
              </a:solidFill>
            </a:endParaRPr>
          </a:p>
          <a:p>
            <a:pPr>
              <a:defRPr/>
            </a:pPr>
            <a:r>
              <a:rPr lang="en-US" kern="0">
                <a:solidFill>
                  <a:srgbClr val="000000"/>
                </a:solidFill>
              </a:rPr>
              <a:t> </a:t>
            </a:r>
            <a:endParaRPr lang="en-US"/>
          </a:p>
          <a:p>
            <a:pPr>
              <a:defRPr/>
            </a:pPr>
            <a:r>
              <a:rPr lang="en-US" kern="0">
                <a:solidFill>
                  <a:srgbClr val="000000"/>
                </a:solidFill>
              </a:rPr>
              <a:t>The patterns in this study suggest that information behavior and information-sharing, more specifically, is highly influenced by community positioning. These findings also align well with scholarship such as Hertzum’s content analysis review, which found that individuals will consult other people within their community for information, only of whom they hold in high regard. </a:t>
            </a:r>
            <a:endParaRPr lang="en-US"/>
          </a:p>
          <a:p>
            <a:pPr>
              <a:defRPr/>
            </a:pPr>
            <a:r>
              <a:rPr lang="en-US" kern="0">
                <a:solidFill>
                  <a:srgbClr val="000000"/>
                </a:solidFill>
              </a:rPr>
              <a:t> </a:t>
            </a:r>
            <a:endParaRPr lang="en-US"/>
          </a:p>
          <a:p>
            <a:pPr>
              <a:defRPr/>
            </a:pPr>
            <a:r>
              <a:rPr lang="en-US" kern="0">
                <a:solidFill>
                  <a:srgbClr val="000000"/>
                </a:solidFill>
              </a:rPr>
              <a:t>Gatekeeping of information is approached as a necessary evil within the cave diving community. If a non-vetted diver displays undesirable characteristics, then divers will informationally shun that community member, withholding any and all information as necessary. The gatekeeper of information, then, exhibits power in information-restriction. This aligns with Savolainen’s research, as the power dynamics between a gatekeeper and those subject to gatekeeping vary drastically, depending on whether the person subject to gatekeeping has access to any alternative forms of information-gathering. However, in such a “niche” “small community”, having information withheld – in any form – can be detrimental to one’s development in that area of serious leisure interest.</a:t>
            </a:r>
            <a:endParaRPr lang="en-US"/>
          </a:p>
          <a:p>
            <a:pPr>
              <a:defRPr/>
            </a:pPr>
            <a:endParaRPr lang="en-US" kern="0">
              <a:solidFill>
                <a:srgbClr val="000000"/>
              </a:solidFill>
            </a:endParaRPr>
          </a:p>
        </p:txBody>
      </p:sp>
      <p:sp>
        <p:nvSpPr>
          <p:cNvPr id="4" name="Slide Number Placeholder 3"/>
          <p:cNvSpPr>
            <a:spLocks noGrp="1"/>
          </p:cNvSpPr>
          <p:nvPr>
            <p:ph type="sldNum" sz="quarter" idx="5"/>
          </p:nvPr>
        </p:nvSpPr>
        <p:spPr/>
        <p:txBody>
          <a:bodyPr/>
          <a:lstStyle/>
          <a:p>
            <a:fld id="{DAE99850-53DC-0E49-8D06-5EF533565FF1}" type="slidenum">
              <a:rPr lang="en-US" smtClean="0"/>
              <a:t>23</a:t>
            </a:fld>
            <a:endParaRPr lang="en-US"/>
          </a:p>
        </p:txBody>
      </p:sp>
    </p:spTree>
    <p:extLst>
      <p:ext uri="{BB962C8B-B14F-4D97-AF65-F5344CB8AC3E}">
        <p14:creationId xmlns:p14="http://schemas.microsoft.com/office/powerpoint/2010/main" val="13071527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our references for this presentation.</a:t>
            </a:r>
          </a:p>
        </p:txBody>
      </p:sp>
      <p:sp>
        <p:nvSpPr>
          <p:cNvPr id="4" name="Slide Number Placeholder 3"/>
          <p:cNvSpPr>
            <a:spLocks noGrp="1"/>
          </p:cNvSpPr>
          <p:nvPr>
            <p:ph type="sldNum" sz="quarter" idx="5"/>
          </p:nvPr>
        </p:nvSpPr>
        <p:spPr/>
        <p:txBody>
          <a:bodyPr/>
          <a:lstStyle/>
          <a:p>
            <a:fld id="{DAE99850-53DC-0E49-8D06-5EF533565FF1}" type="slidenum">
              <a:rPr lang="en-US" smtClean="0"/>
              <a:t>24</a:t>
            </a:fld>
            <a:endParaRPr lang="en-US"/>
          </a:p>
        </p:txBody>
      </p:sp>
    </p:spTree>
    <p:extLst>
      <p:ext uri="{BB962C8B-B14F-4D97-AF65-F5344CB8AC3E}">
        <p14:creationId xmlns:p14="http://schemas.microsoft.com/office/powerpoint/2010/main" val="10265535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 you so much for your attention! At this time, we would like to welcome any questions you may have.</a:t>
            </a:r>
          </a:p>
        </p:txBody>
      </p:sp>
      <p:sp>
        <p:nvSpPr>
          <p:cNvPr id="4" name="Slide Number Placeholder 3"/>
          <p:cNvSpPr>
            <a:spLocks noGrp="1"/>
          </p:cNvSpPr>
          <p:nvPr>
            <p:ph type="sldNum" sz="quarter" idx="5"/>
          </p:nvPr>
        </p:nvSpPr>
        <p:spPr/>
        <p:txBody>
          <a:bodyPr/>
          <a:lstStyle/>
          <a:p>
            <a:fld id="{DAE99850-53DC-0E49-8D06-5EF533565FF1}" type="slidenum">
              <a:rPr lang="en-US" smtClean="0"/>
              <a:t>25</a:t>
            </a:fld>
            <a:endParaRPr lang="en-US"/>
          </a:p>
        </p:txBody>
      </p:sp>
    </p:spTree>
    <p:extLst>
      <p:ext uri="{BB962C8B-B14F-4D97-AF65-F5344CB8AC3E}">
        <p14:creationId xmlns:p14="http://schemas.microsoft.com/office/powerpoint/2010/main" val="3174170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So, why cave diving? If you've ever met a cave diver before, chances are, you've fallen victim to the trap seen on this slide. Cave divers are notoriously obsessed with all things cave diving. But how would I happen to know this?</a:t>
            </a:r>
          </a:p>
        </p:txBody>
      </p:sp>
      <p:sp>
        <p:nvSpPr>
          <p:cNvPr id="4" name="Slide Number Placeholder 3"/>
          <p:cNvSpPr>
            <a:spLocks noGrp="1"/>
          </p:cNvSpPr>
          <p:nvPr>
            <p:ph type="sldNum" sz="quarter" idx="5"/>
          </p:nvPr>
        </p:nvSpPr>
        <p:spPr/>
        <p:txBody>
          <a:bodyPr/>
          <a:lstStyle/>
          <a:p>
            <a:fld id="{DAE99850-53DC-0E49-8D06-5EF533565FF1}" type="slidenum">
              <a:rPr lang="en-US" smtClean="0"/>
              <a:t>3</a:t>
            </a:fld>
            <a:endParaRPr lang="en-US"/>
          </a:p>
        </p:txBody>
      </p:sp>
    </p:spTree>
    <p:extLst>
      <p:ext uri="{BB962C8B-B14F-4D97-AF65-F5344CB8AC3E}">
        <p14:creationId xmlns:p14="http://schemas.microsoft.com/office/powerpoint/2010/main" val="160606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Because I am a cave diver! But more on that in a moment... </a:t>
            </a:r>
            <a:endParaRPr lang="en-US"/>
          </a:p>
          <a:p>
            <a:endParaRPr lang="en-CA"/>
          </a:p>
          <a:p>
            <a:r>
              <a:rPr lang="en-US"/>
              <a:t>So, why cave diving (really)? [</a:t>
            </a:r>
            <a:r>
              <a:rPr lang="en-US" i="1"/>
              <a:t>CLICK TO ADVANCE]</a:t>
            </a:r>
          </a:p>
          <a:p>
            <a:endParaRPr lang="en-CA"/>
          </a:p>
          <a:p>
            <a:r>
              <a:rPr lang="en-CA"/>
              <a:t>Cave diving is a type of technical diving, in which trained divers use specialized equipment to penetrate and explore overhead environments (flooded caves). Because divers cannot directly reach the surface during a dive if an emergency were to arise, the activity is typically characterized as an extreme sport and highly dangerous. </a:t>
            </a:r>
          </a:p>
          <a:p>
            <a:endParaRPr lang="en-US"/>
          </a:p>
          <a:p>
            <a:r>
              <a:rPr lang="en-US"/>
              <a:t>Cave diving is an information-intensive activity. As there is a prominent gap in the Human Information Interaction literature surrounding extreme sport, studying cave diving and information-seeking provides recognition of the critical role information plays. </a:t>
            </a:r>
          </a:p>
          <a:p>
            <a:endParaRPr lang="en-US"/>
          </a:p>
        </p:txBody>
      </p:sp>
      <p:sp>
        <p:nvSpPr>
          <p:cNvPr id="4" name="Slide Number Placeholder 3"/>
          <p:cNvSpPr>
            <a:spLocks noGrp="1"/>
          </p:cNvSpPr>
          <p:nvPr>
            <p:ph type="sldNum" sz="quarter" idx="5"/>
          </p:nvPr>
        </p:nvSpPr>
        <p:spPr/>
        <p:txBody>
          <a:bodyPr/>
          <a:lstStyle/>
          <a:p>
            <a:fld id="{DAE99850-53DC-0E49-8D06-5EF533565FF1}" type="slidenum">
              <a:rPr lang="en-US" smtClean="0"/>
              <a:t>4</a:t>
            </a:fld>
            <a:endParaRPr lang="en-US"/>
          </a:p>
        </p:txBody>
      </p:sp>
    </p:spTree>
    <p:extLst>
      <p:ext uri="{BB962C8B-B14F-4D97-AF65-F5344CB8AC3E}">
        <p14:creationId xmlns:p14="http://schemas.microsoft.com/office/powerpoint/2010/main" val="3711159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To provide you with a bit of context into my background as a cave diver, we need to (briefly) return to 2007. I was 15 years old and completed my first certification under PADI – the </a:t>
            </a:r>
            <a:r>
              <a:rPr lang="en-US"/>
              <a:t>Professional Association of Diving Instructors. My "Scuba Diver" cert card allowed me to dive to about 8m or 26 feet with the accompaniment of a certified Divemaster. I gradually completed more courses through PADI, allowing me to dive deeper and longer.</a:t>
            </a:r>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DAE99850-53DC-0E49-8D06-5EF533565FF1}" type="slidenum">
              <a:rPr lang="en-US" smtClean="0"/>
              <a:t>5</a:t>
            </a:fld>
            <a:endParaRPr lang="en-US"/>
          </a:p>
        </p:txBody>
      </p:sp>
    </p:spTree>
    <p:extLst>
      <p:ext uri="{BB962C8B-B14F-4D97-AF65-F5344CB8AC3E}">
        <p14:creationId xmlns:p14="http://schemas.microsoft.com/office/powerpoint/2010/main" val="3632557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Fast forward to 2017, when my husband and I took a trip to Tulum, Mexico – considered the "Mount Everest" for cave divers due to the overwhelming number of cenotes – or sinkholes – leading to intricate, underground cave systems. I signed up for the TDI Cavern Diver course alongside Paul, as this could be completed recreationally on a single tank (which aligned with my current level of experience at the time). I remember after the 3-day course was finished, I vowed to never go back into a cavern again, I was completely shell-shocked and terrified. </a:t>
            </a:r>
            <a:endParaRPr lang="en-US">
              <a:latin typeface="Aptos" panose="02110004020202020204"/>
              <a:ea typeface="Calibri"/>
              <a:cs typeface="Calibri"/>
            </a:endParaRPr>
          </a:p>
          <a:p>
            <a:endParaRPr lang="en-US">
              <a:latin typeface="Calibri"/>
              <a:ea typeface="Calibri"/>
              <a:cs typeface="Calibri"/>
            </a:endParaRPr>
          </a:p>
          <a:p>
            <a:r>
              <a:rPr lang="en-US">
                <a:latin typeface="Calibri"/>
                <a:ea typeface="Calibri"/>
                <a:cs typeface="Calibri"/>
              </a:rPr>
              <a:t>Two days later, I was itching to get back into the caverns. </a:t>
            </a:r>
          </a:p>
          <a:p>
            <a:endParaRPr lang="en-US">
              <a:latin typeface="Calibri"/>
              <a:ea typeface="Calibri"/>
              <a:cs typeface="Calibri"/>
            </a:endParaRPr>
          </a:p>
          <a:p>
            <a:r>
              <a:rPr lang="en-US">
                <a:latin typeface="Calibri"/>
                <a:ea typeface="Calibri"/>
                <a:cs typeface="Calibri"/>
              </a:rPr>
              <a:t>A year and a half later, I was certified as a technical Full Cave Diver, and well on my way to becoming obsessed with caves.</a:t>
            </a:r>
          </a:p>
        </p:txBody>
      </p:sp>
      <p:sp>
        <p:nvSpPr>
          <p:cNvPr id="4" name="Slide Number Placeholder 3"/>
          <p:cNvSpPr>
            <a:spLocks noGrp="1"/>
          </p:cNvSpPr>
          <p:nvPr>
            <p:ph type="sldNum" sz="quarter" idx="5"/>
          </p:nvPr>
        </p:nvSpPr>
        <p:spPr/>
        <p:txBody>
          <a:bodyPr/>
          <a:lstStyle/>
          <a:p>
            <a:fld id="{DAE99850-53DC-0E49-8D06-5EF533565FF1}" type="slidenum">
              <a:rPr lang="en-US" smtClean="0"/>
              <a:t>6</a:t>
            </a:fld>
            <a:endParaRPr lang="en-US"/>
          </a:p>
        </p:txBody>
      </p:sp>
    </p:spTree>
    <p:extLst>
      <p:ext uri="{BB962C8B-B14F-4D97-AF65-F5344CB8AC3E}">
        <p14:creationId xmlns:p14="http://schemas.microsoft.com/office/powerpoint/2010/main" val="2232924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Human Information Interaction is the study of how people individually and collectively seek and use information to make sense of their world. HII focuses on how researchers can provide mechanisms for solving information problems, either by creating models or expanding on pre-existing theories. </a:t>
            </a:r>
          </a:p>
          <a:p>
            <a:pPr>
              <a:defRPr/>
            </a:pPr>
            <a:endParaRPr lang="en-US"/>
          </a:p>
          <a:p>
            <a:pPr>
              <a:defRPr/>
            </a:pPr>
            <a:r>
              <a:rPr lang="en-CA"/>
              <a:t>Information-seeking behavior is concerned with human engagement and challenges faced in interacting with information. Understanding the information-seeking behaviour of those involved in extreme sports, such as cave diving, can provide an additional dimension to understanding the sport itself and extend research on HII and sport.</a:t>
            </a:r>
          </a:p>
          <a:p>
            <a:pPr>
              <a:defRPr/>
            </a:pPr>
            <a:endParaRPr lang="en-CA"/>
          </a:p>
          <a:p>
            <a:pPr>
              <a:defRPr/>
            </a:pPr>
            <a:r>
              <a:rPr lang="en-CA" b="1"/>
              <a:t>Stacy: </a:t>
            </a:r>
            <a:r>
              <a:rPr lang="en-CA" b="0"/>
              <a:t>As you will hear, it also provides insights into the ways people treat information sharing when there is risk involved. With thanks to one of the reviewers, applications can also extend to non-leisure situations such as healthcare or high-risk professions. </a:t>
            </a:r>
            <a:endParaRPr lang="en-US" b="1"/>
          </a:p>
          <a:p>
            <a:pPr>
              <a:defRPr/>
            </a:pPr>
            <a:endParaRPr lang="en-CA">
              <a:solidFill>
                <a:srgbClr val="000000"/>
              </a:solidFill>
              <a:latin typeface="Aptos"/>
            </a:endParaRPr>
          </a:p>
          <a:p>
            <a:pPr>
              <a:defRPr/>
            </a:pPr>
            <a:r>
              <a:rPr lang="en-CA" b="1"/>
              <a:t>Toni: </a:t>
            </a:r>
            <a:r>
              <a:rPr lang="en-CA"/>
              <a:t>This research outlines preliminary findings on the information-seeking behaviors of hobbyist and exploration technical cave divers through an investigation into their “information grounds”: where they go to seek or exchange information about cave diving outside of designated training.</a:t>
            </a:r>
          </a:p>
          <a:p>
            <a:pPr>
              <a:defRPr/>
            </a:pPr>
            <a:endParaRPr lang="en-US">
              <a:solidFill>
                <a:srgbClr val="000000"/>
              </a:solidFill>
              <a:latin typeface="Aptos"/>
            </a:endParaRPr>
          </a:p>
        </p:txBody>
      </p:sp>
      <p:sp>
        <p:nvSpPr>
          <p:cNvPr id="4" name="Slide Number Placeholder 3"/>
          <p:cNvSpPr>
            <a:spLocks noGrp="1"/>
          </p:cNvSpPr>
          <p:nvPr>
            <p:ph type="sldNum" sz="quarter" idx="5"/>
          </p:nvPr>
        </p:nvSpPr>
        <p:spPr/>
        <p:txBody>
          <a:bodyPr/>
          <a:lstStyle/>
          <a:p>
            <a:fld id="{DAE99850-53DC-0E49-8D06-5EF533565FF1}" type="slidenum">
              <a:rPr lang="en-US" smtClean="0"/>
              <a:t>7</a:t>
            </a:fld>
            <a:endParaRPr lang="en-US"/>
          </a:p>
        </p:txBody>
      </p:sp>
    </p:spTree>
    <p:extLst>
      <p:ext uri="{BB962C8B-B14F-4D97-AF65-F5344CB8AC3E}">
        <p14:creationId xmlns:p14="http://schemas.microsoft.com/office/powerpoint/2010/main" val="300154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The information behavior of individuals engaging in sport and active leisure pursuits have been studied. </a:t>
            </a:r>
            <a:endParaRPr lang="en-US"/>
          </a:p>
          <a:p>
            <a:endParaRPr lang="en-CA"/>
          </a:p>
          <a:p>
            <a:r>
              <a:rPr lang="en-CA" err="1"/>
              <a:t>Hungenberg</a:t>
            </a:r>
            <a:r>
              <a:rPr lang="en-CA"/>
              <a:t>, Ouyang, and Gray surveyed participants who competed in “adventure tourism” events (such as white-water rafting, surfing, and sportfishing), finding individuals seek information from the internet, print/media resources, and through interpersonal relationships. </a:t>
            </a:r>
            <a:endParaRPr lang="en-US"/>
          </a:p>
          <a:p>
            <a:endParaRPr lang="en-CA"/>
          </a:p>
          <a:p>
            <a:r>
              <a:rPr lang="en-CA"/>
              <a:t>A case study by Bergstrom and Neo examined hikers’ information-seeking behaviors of a popular (yet illegal) hike in Hawai’i. A thematic analysis of 111 survey responses found that hikers sought information online, using blogs, social media, and reviews. </a:t>
            </a:r>
            <a:endParaRPr lang="en-US"/>
          </a:p>
          <a:p>
            <a:endParaRPr lang="en-CA"/>
          </a:p>
          <a:p>
            <a:r>
              <a:rPr lang="en-CA"/>
              <a:t>In a study on ultramarathon runners, </a:t>
            </a:r>
            <a:r>
              <a:rPr lang="en-CA" err="1"/>
              <a:t>Gorichanaz</a:t>
            </a:r>
            <a:r>
              <a:rPr lang="en-CA"/>
              <a:t> found that race report documentation helps athletes choose, prepare, and pre-experience races before a marathon, as well as communicate their post-ultrarunning experiences. </a:t>
            </a:r>
            <a:endParaRPr lang="en-US"/>
          </a:p>
          <a:p>
            <a:endParaRPr lang="en-CA"/>
          </a:p>
          <a:p>
            <a:r>
              <a:rPr lang="en-CA"/>
              <a:t>In a scoping review, Yamashita found that “sports tourists” increasingly rely on social media to find information that mitigates risk associated with activities such as hiking, bison-watching, skiing, snowboarding, and trekking. </a:t>
            </a:r>
            <a:endParaRPr lang="en-US"/>
          </a:p>
          <a:p>
            <a:endParaRPr lang="en-CA"/>
          </a:p>
          <a:p>
            <a:r>
              <a:rPr lang="en-CA"/>
              <a:t>The activities studied are varied and point to the importance of interpersonal relationships and social media to support their pursuits.  </a:t>
            </a:r>
            <a:endParaRPr lang="en-US"/>
          </a:p>
        </p:txBody>
      </p:sp>
      <p:sp>
        <p:nvSpPr>
          <p:cNvPr id="4" name="Slide Number Placeholder 3"/>
          <p:cNvSpPr>
            <a:spLocks noGrp="1"/>
          </p:cNvSpPr>
          <p:nvPr>
            <p:ph type="sldNum" sz="quarter" idx="5"/>
          </p:nvPr>
        </p:nvSpPr>
        <p:spPr/>
        <p:txBody>
          <a:bodyPr/>
          <a:lstStyle/>
          <a:p>
            <a:fld id="{DAE99850-53DC-0E49-8D06-5EF533565FF1}" type="slidenum">
              <a:rPr lang="en-US" smtClean="0"/>
              <a:t>8</a:t>
            </a:fld>
            <a:endParaRPr lang="en-US"/>
          </a:p>
        </p:txBody>
      </p:sp>
    </p:spTree>
    <p:extLst>
      <p:ext uri="{BB962C8B-B14F-4D97-AF65-F5344CB8AC3E}">
        <p14:creationId xmlns:p14="http://schemas.microsoft.com/office/powerpoint/2010/main" val="3044299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kern="0">
                <a:solidFill>
                  <a:srgbClr val="000000"/>
                </a:solidFill>
              </a:rPr>
              <a:t>Our research</a:t>
            </a:r>
            <a:r>
              <a:rPr lang="en-US" kern="0">
                <a:solidFill>
                  <a:srgbClr val="000000"/>
                </a:solidFill>
                <a:effectLst/>
              </a:rPr>
              <a:t> used qualitative, one-on-one semi-structured interviews and the </a:t>
            </a:r>
            <a:r>
              <a:rPr lang="en-US" kern="0">
                <a:solidFill>
                  <a:srgbClr val="000000"/>
                </a:solidFill>
              </a:rPr>
              <a:t>arts-based </a:t>
            </a:r>
            <a:r>
              <a:rPr lang="en-US" kern="0">
                <a:solidFill>
                  <a:srgbClr val="000000"/>
                </a:solidFill>
                <a:effectLst/>
              </a:rPr>
              <a:t>information world mapping </a:t>
            </a:r>
            <a:r>
              <a:rPr lang="en-US" kern="0">
                <a:solidFill>
                  <a:srgbClr val="000000"/>
                </a:solidFill>
              </a:rPr>
              <a:t>technique</a:t>
            </a:r>
            <a:r>
              <a:rPr lang="en-US" kern="0">
                <a:solidFill>
                  <a:srgbClr val="000000"/>
                </a:solidFill>
                <a:effectLst/>
              </a:rPr>
              <a:t>. </a:t>
            </a:r>
            <a:r>
              <a:rPr lang="en-US" kern="0">
                <a:solidFill>
                  <a:srgbClr val="000000"/>
                </a:solidFill>
              </a:rPr>
              <a:t>The IWM technique helped guide </a:t>
            </a:r>
            <a:r>
              <a:rPr lang="en-US" kern="0">
                <a:solidFill>
                  <a:srgbClr val="000000"/>
                </a:solidFill>
                <a:effectLst/>
              </a:rPr>
              <a:t>the </a:t>
            </a:r>
            <a:r>
              <a:rPr lang="en-US" kern="0">
                <a:solidFill>
                  <a:srgbClr val="000000"/>
                </a:solidFill>
              </a:rPr>
              <a:t>conversation with participants, as they visualized and illustrated depictions of their </a:t>
            </a:r>
            <a:r>
              <a:rPr lang="en-US" kern="0">
                <a:solidFill>
                  <a:srgbClr val="000000"/>
                </a:solidFill>
                <a:effectLst/>
              </a:rPr>
              <a:t>information </a:t>
            </a:r>
            <a:r>
              <a:rPr lang="en-US" kern="0">
                <a:solidFill>
                  <a:srgbClr val="000000"/>
                </a:solidFill>
              </a:rPr>
              <a:t>practices. As explained by Given et al., information world mapping "can aid in the illustration of participants’ perspectives by allowing an audience to not just hear their words, but also experience the world the way they see it."</a:t>
            </a:r>
          </a:p>
          <a:p>
            <a:pPr marL="0" marR="0" lvl="0" indent="0" algn="l" defTabSz="914400">
              <a:lnSpc>
                <a:spcPct val="100000"/>
              </a:lnSpc>
              <a:spcBef>
                <a:spcPts val="0"/>
              </a:spcBef>
              <a:spcAft>
                <a:spcPts val="0"/>
              </a:spcAft>
              <a:buClrTx/>
              <a:buSzTx/>
              <a:buFontTx/>
              <a:buNone/>
              <a:tabLst/>
              <a:defRPr/>
            </a:pPr>
            <a:endParaRPr lang="en-US" kern="0"/>
          </a:p>
        </p:txBody>
      </p:sp>
      <p:sp>
        <p:nvSpPr>
          <p:cNvPr id="4" name="Slide Number Placeholder 3"/>
          <p:cNvSpPr>
            <a:spLocks noGrp="1"/>
          </p:cNvSpPr>
          <p:nvPr>
            <p:ph type="sldNum" sz="quarter" idx="5"/>
          </p:nvPr>
        </p:nvSpPr>
        <p:spPr/>
        <p:txBody>
          <a:bodyPr/>
          <a:lstStyle/>
          <a:p>
            <a:fld id="{DAE99850-53DC-0E49-8D06-5EF533565FF1}" type="slidenum">
              <a:rPr lang="en-US" smtClean="0"/>
              <a:t>9</a:t>
            </a:fld>
            <a:endParaRPr lang="en-US"/>
          </a:p>
        </p:txBody>
      </p:sp>
    </p:spTree>
    <p:extLst>
      <p:ext uri="{BB962C8B-B14F-4D97-AF65-F5344CB8AC3E}">
        <p14:creationId xmlns:p14="http://schemas.microsoft.com/office/powerpoint/2010/main" val="794412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5/27/2025</a:t>
            </a:fld>
            <a:endParaRPr lang="en-US"/>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6150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5/27/2025</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7281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5/27/2025</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9131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5/27/2025</a:t>
            </a:fld>
            <a:endParaRPr lang="en-US"/>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9172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5/27/2025</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5889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5/27/2025</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5933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5/27/2025</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9059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5/27/2025</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341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5/27/2025</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8312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5/27/2025</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215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5/27/2025</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3370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5/27/2025</a:t>
            </a:fld>
            <a:endParaRPr lang="en-US"/>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3360761051"/>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8.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9.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hyperlink" Target="https://www.google.com/url?sa=i&amp;url=https%3A%2F%2Fsites.northwestern.edu%2Fmonroyrios%2Fresources%2Fsheck_exley%2F&amp;psig=AOvVaw2kckg41Hps1QtTjzfs1I78&amp;ust=1746288491248000&amp;source=images&amp;cd=vfe&amp;opi=89978449&amp;ved=0CBUQjRxqFwoTCKj-geGVhY0DFQAAAAAdAAAAABAR&#8203;"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scubaboard.com/community/threads/where-to-buy-a-cave-diving-safety-stop-poster.543857/"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doi.org/10.1108/13673279810249369" TargetMode="External"/><Relationship Id="rId13" Type="http://schemas.openxmlformats.org/officeDocument/2006/relationships/hyperlink" Target="https://doi.org/10.1080/10413209808406392" TargetMode="External"/><Relationship Id="rId18" Type="http://schemas.openxmlformats.org/officeDocument/2006/relationships/hyperlink" Target="https://doi.org/10.1108/JD-01-2020-0010" TargetMode="External"/><Relationship Id="rId3" Type="http://schemas.openxmlformats.org/officeDocument/2006/relationships/image" Target="../media/image25.jpeg"/><Relationship Id="rId7" Type="http://schemas.openxmlformats.org/officeDocument/2006/relationships/hyperlink" Target="https://doi.org/10.3389/fpsyg.2018.01974" TargetMode="External"/><Relationship Id="rId12" Type="http://schemas.openxmlformats.org/officeDocument/2006/relationships/hyperlink" Target="https://doi.org/10.1108/JD-04-2016-0053" TargetMode="External"/><Relationship Id="rId17" Type="http://schemas.openxmlformats.org/officeDocument/2006/relationships/hyperlink" Target="https://doi.org/10.1177/1525822X02239569" TargetMode="External"/><Relationship Id="rId2" Type="http://schemas.openxmlformats.org/officeDocument/2006/relationships/notesSlide" Target="../notesSlides/notesSlide24.xml"/><Relationship Id="rId16" Type="http://schemas.openxmlformats.org/officeDocument/2006/relationships/hyperlink" Target="https://doi.org/10.1108/JD-03-2014-0051" TargetMode="External"/><Relationship Id="rId20" Type="http://schemas.openxmlformats.org/officeDocument/2006/relationships/hyperlink" Target="https://doi.org/10.1080/14775085.2022.2098807" TargetMode="External"/><Relationship Id="rId1" Type="http://schemas.openxmlformats.org/officeDocument/2006/relationships/slideLayout" Target="../slideLayouts/slideLayout2.xml"/><Relationship Id="rId6" Type="http://schemas.openxmlformats.org/officeDocument/2006/relationships/hyperlink" Target="https://www.proquest.com/docview/231397230?sourcetype=Scholarly%20Journals" TargetMode="External"/><Relationship Id="rId11" Type="http://schemas.openxmlformats.org/officeDocument/2006/relationships/hyperlink" Target="https://doi.org/:10.1016/j.lisr.2017.03.003" TargetMode="External"/><Relationship Id="rId5" Type="http://schemas.openxmlformats.org/officeDocument/2006/relationships/hyperlink" Target="https://doi.org/10.1191/1478088706qp063oa" TargetMode="External"/><Relationship Id="rId15" Type="http://schemas.openxmlformats.org/officeDocument/2006/relationships/hyperlink" Target="https://doi.org/10.1002/meet.2011.14504801085" TargetMode="External"/><Relationship Id="rId10" Type="http://schemas.openxmlformats.org/officeDocument/2006/relationships/hyperlink" Target="https://doi.org/10.1108/AJIM-03-2017-0071" TargetMode="External"/><Relationship Id="rId19" Type="http://schemas.openxmlformats.org/officeDocument/2006/relationships/hyperlink" Target="https://doi.org/10.1353/lib.0.0064" TargetMode="External"/><Relationship Id="rId4" Type="http://schemas.openxmlformats.org/officeDocument/2006/relationships/hyperlink" Target="https://doi.org/10.1080/02614367.2020.1770844" TargetMode="External"/><Relationship Id="rId9" Type="http://schemas.openxmlformats.org/officeDocument/2006/relationships/hyperlink" Target="http://dx.doi.org/10.1002/meet.2011.14504801209" TargetMode="External"/><Relationship Id="rId14" Type="http://schemas.openxmlformats.org/officeDocument/2006/relationships/hyperlink" Target="https://doi.org/10.1111/j.1467-8322.2007.00545.x" TargetMode="Externa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6.png"/><Relationship Id="rId4"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CFBC99-FB8F-41F7-A81D-A5288D688D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eep Ocean Bubbles">
            <a:extLst>
              <a:ext uri="{FF2B5EF4-FFF2-40B4-BE49-F238E27FC236}">
                <a16:creationId xmlns:a16="http://schemas.microsoft.com/office/drawing/2014/main" id="{5153AAD9-387B-31E3-7A59-EDC5B321E9C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3" r="6250" b="6250"/>
          <a:stretch/>
        </p:blipFill>
        <p:spPr>
          <a:xfrm>
            <a:off x="20" y="10"/>
            <a:ext cx="12188932" cy="6857990"/>
          </a:xfrm>
          <a:prstGeom prst="rect">
            <a:avLst/>
          </a:prstGeom>
        </p:spPr>
      </p:pic>
      <p:sp>
        <p:nvSpPr>
          <p:cNvPr id="11" name="Rectangle 10">
            <a:extLst>
              <a:ext uri="{FF2B5EF4-FFF2-40B4-BE49-F238E27FC236}">
                <a16:creationId xmlns:a16="http://schemas.microsoft.com/office/drawing/2014/main" id="{1EF86BFA-9133-4F6B-98BE-1CBB87EB6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3666683"/>
            <a:ext cx="12188952" cy="3191317"/>
          </a:xfrm>
          <a:prstGeom prst="rect">
            <a:avLst/>
          </a:prstGeom>
          <a:gradFill>
            <a:gsLst>
              <a:gs pos="42000">
                <a:schemeClr val="bg1">
                  <a:alpha val="23000"/>
                </a:schemeClr>
              </a:gs>
              <a:gs pos="0">
                <a:schemeClr val="bg1">
                  <a:alpha val="0"/>
                </a:schemeClr>
              </a:gs>
              <a:gs pos="100000">
                <a:schemeClr val="bg1">
                  <a:alpha val="3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D2B422-ACDA-7BB7-419A-91EBA97DF667}"/>
              </a:ext>
            </a:extLst>
          </p:cNvPr>
          <p:cNvSpPr>
            <a:spLocks noGrp="1"/>
          </p:cNvSpPr>
          <p:nvPr>
            <p:ph type="ctrTitle"/>
          </p:nvPr>
        </p:nvSpPr>
        <p:spPr>
          <a:xfrm>
            <a:off x="843630" y="3826292"/>
            <a:ext cx="5257800" cy="1701570"/>
          </a:xfrm>
        </p:spPr>
        <p:txBody>
          <a:bodyPr vert="horz" lIns="91440" tIns="45720" rIns="91440" bIns="45720" rtlCol="0" anchor="b">
            <a:noAutofit/>
          </a:bodyPr>
          <a:lstStyle/>
          <a:p>
            <a:pPr algn="l"/>
            <a:r>
              <a:rPr lang="en-US" sz="4000">
                <a:ea typeface="+mj-lt"/>
                <a:cs typeface="+mj-lt"/>
              </a:rPr>
              <a:t>Extreme Sport and Information: Initial Findings of Technical Cave Diver’s Information-Seeking </a:t>
            </a:r>
            <a:r>
              <a:rPr lang="en-US" sz="4000" err="1">
                <a:ea typeface="+mj-lt"/>
                <a:cs typeface="+mj-lt"/>
              </a:rPr>
              <a:t>Behaviours</a:t>
            </a:r>
            <a:endParaRPr lang="en-US" err="1">
              <a:ea typeface="+mj-lt"/>
              <a:cs typeface="+mj-lt"/>
            </a:endParaRPr>
          </a:p>
          <a:p>
            <a:pPr algn="l"/>
            <a:endParaRPr lang="en-US" sz="2800">
              <a:ea typeface="Calibri Light"/>
              <a:cs typeface="Calibri Light"/>
            </a:endParaRPr>
          </a:p>
        </p:txBody>
      </p:sp>
      <p:sp>
        <p:nvSpPr>
          <p:cNvPr id="3" name="Subtitle 2">
            <a:extLst>
              <a:ext uri="{FF2B5EF4-FFF2-40B4-BE49-F238E27FC236}">
                <a16:creationId xmlns:a16="http://schemas.microsoft.com/office/drawing/2014/main" id="{C0DFCCB7-CE27-E6C3-DE4B-CF6CB2146254}"/>
              </a:ext>
            </a:extLst>
          </p:cNvPr>
          <p:cNvSpPr>
            <a:spLocks noGrp="1"/>
          </p:cNvSpPr>
          <p:nvPr>
            <p:ph type="subTitle" idx="1"/>
          </p:nvPr>
        </p:nvSpPr>
        <p:spPr>
          <a:xfrm>
            <a:off x="843631" y="5409732"/>
            <a:ext cx="5335337" cy="1202670"/>
          </a:xfrm>
        </p:spPr>
        <p:txBody>
          <a:bodyPr vert="horz" lIns="91440" tIns="45720" rIns="91440" bIns="45720" rtlCol="0" anchor="t">
            <a:normAutofit/>
          </a:bodyPr>
          <a:lstStyle/>
          <a:p>
            <a:pPr algn="l"/>
            <a:r>
              <a:rPr lang="en-US" sz="2000"/>
              <a:t>CAIS: May 28, 2025</a:t>
            </a:r>
            <a:endParaRPr lang="en-US"/>
          </a:p>
          <a:p>
            <a:pPr algn="l"/>
            <a:r>
              <a:rPr lang="en-US" sz="2000"/>
              <a:t>Dalhousie University, Halifax, NS</a:t>
            </a:r>
            <a:endParaRPr lang="en-US"/>
          </a:p>
          <a:p>
            <a:pPr algn="l"/>
            <a:r>
              <a:rPr lang="en-US" sz="2000"/>
              <a:t>Toni Beaton &amp; Dr. Stacy Allison-Cassin</a:t>
            </a:r>
          </a:p>
        </p:txBody>
      </p:sp>
    </p:spTree>
    <p:extLst>
      <p:ext uri="{BB962C8B-B14F-4D97-AF65-F5344CB8AC3E}">
        <p14:creationId xmlns:p14="http://schemas.microsoft.com/office/powerpoint/2010/main" val="199754405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Arc 30">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5F978E2-15BE-FF7F-3942-CEB34505CA37}"/>
              </a:ext>
            </a:extLst>
          </p:cNvPr>
          <p:cNvSpPr>
            <a:spLocks noGrp="1"/>
          </p:cNvSpPr>
          <p:nvPr>
            <p:ph type="title"/>
          </p:nvPr>
        </p:nvSpPr>
        <p:spPr>
          <a:xfrm>
            <a:off x="5894962" y="479493"/>
            <a:ext cx="5458838" cy="1325563"/>
          </a:xfrm>
        </p:spPr>
        <p:txBody>
          <a:bodyPr vert="horz" lIns="91440" tIns="45720" rIns="91440" bIns="45720" rtlCol="0" anchor="ctr">
            <a:normAutofit/>
          </a:bodyPr>
          <a:lstStyle/>
          <a:p>
            <a:r>
              <a:rPr lang="en-US" sz="4400" kern="1200">
                <a:solidFill>
                  <a:schemeClr val="tx1"/>
                </a:solidFill>
                <a:latin typeface="+mj-lt"/>
                <a:ea typeface="+mj-ea"/>
                <a:cs typeface="+mj-cs"/>
              </a:rPr>
              <a:t>Recruitment &amp; Participant Criteria</a:t>
            </a:r>
          </a:p>
        </p:txBody>
      </p:sp>
      <p:sp>
        <p:nvSpPr>
          <p:cNvPr id="32" name="Freeform: Shape 31">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poster with text and images&#10;&#10;AI-generated content may be incorrect.">
            <a:extLst>
              <a:ext uri="{FF2B5EF4-FFF2-40B4-BE49-F238E27FC236}">
                <a16:creationId xmlns:a16="http://schemas.microsoft.com/office/drawing/2014/main" id="{60A449A3-49C3-EE7D-D06F-5CDB6A6C42C7}"/>
              </a:ext>
            </a:extLst>
          </p:cNvPr>
          <p:cNvPicPr>
            <a:picLocks noChangeAspect="1"/>
          </p:cNvPicPr>
          <p:nvPr/>
        </p:nvPicPr>
        <p:blipFill>
          <a:blip r:embed="rId3"/>
          <a:stretch>
            <a:fillRect/>
          </a:stretch>
        </p:blipFill>
        <p:spPr>
          <a:xfrm>
            <a:off x="1087642" y="511293"/>
            <a:ext cx="4008460" cy="566567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7" name="Content Placeholder 2">
            <a:extLst>
              <a:ext uri="{FF2B5EF4-FFF2-40B4-BE49-F238E27FC236}">
                <a16:creationId xmlns:a16="http://schemas.microsoft.com/office/drawing/2014/main" id="{AF35B799-8A8A-6D2B-E322-5850C2ABA267}"/>
              </a:ext>
            </a:extLst>
          </p:cNvPr>
          <p:cNvSpPr txBox="1">
            <a:spLocks/>
          </p:cNvSpPr>
          <p:nvPr/>
        </p:nvSpPr>
        <p:spPr>
          <a:xfrm>
            <a:off x="5894962" y="1984443"/>
            <a:ext cx="5458838" cy="41925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200"/>
              <a:t>20 participants</a:t>
            </a:r>
          </a:p>
          <a:p>
            <a:pPr lvl="2"/>
            <a:r>
              <a:rPr lang="en-US" sz="2200"/>
              <a:t>6 female-presenting</a:t>
            </a:r>
          </a:p>
          <a:p>
            <a:pPr lvl="2"/>
            <a:r>
              <a:rPr lang="en-US" sz="2200"/>
              <a:t>14 male-presenting</a:t>
            </a:r>
          </a:p>
          <a:p>
            <a:pPr lvl="1"/>
            <a:r>
              <a:rPr lang="en-US" sz="2200"/>
              <a:t>International representation</a:t>
            </a:r>
          </a:p>
          <a:p>
            <a:pPr lvl="2"/>
            <a:r>
              <a:rPr lang="en-US" sz="2200"/>
              <a:t>Australia</a:t>
            </a:r>
          </a:p>
          <a:p>
            <a:pPr lvl="2"/>
            <a:r>
              <a:rPr lang="en-US" sz="2200"/>
              <a:t>Canada</a:t>
            </a:r>
          </a:p>
          <a:p>
            <a:pPr lvl="2"/>
            <a:r>
              <a:rPr lang="en-US" sz="2200"/>
              <a:t>Denmark</a:t>
            </a:r>
          </a:p>
          <a:p>
            <a:pPr lvl="2"/>
            <a:r>
              <a:rPr lang="en-US" sz="2200"/>
              <a:t>Germany</a:t>
            </a:r>
          </a:p>
          <a:p>
            <a:pPr lvl="2"/>
            <a:r>
              <a:rPr lang="en-US" sz="2200"/>
              <a:t>Mexico</a:t>
            </a:r>
          </a:p>
          <a:p>
            <a:pPr lvl="2"/>
            <a:r>
              <a:rPr lang="en-US" sz="2200"/>
              <a:t>Switzerland</a:t>
            </a:r>
          </a:p>
          <a:p>
            <a:pPr lvl="2"/>
            <a:r>
              <a:rPr lang="en-US" sz="2200"/>
              <a:t>The United States</a:t>
            </a:r>
          </a:p>
        </p:txBody>
      </p:sp>
    </p:spTree>
    <p:extLst>
      <p:ext uri="{BB962C8B-B14F-4D97-AF65-F5344CB8AC3E}">
        <p14:creationId xmlns:p14="http://schemas.microsoft.com/office/powerpoint/2010/main" val="6851352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9F39B-BA51-7EAD-E298-0D3FC646A472}"/>
              </a:ext>
            </a:extLst>
          </p:cNvPr>
          <p:cNvSpPr>
            <a:spLocks noGrp="1"/>
          </p:cNvSpPr>
          <p:nvPr>
            <p:ph type="title"/>
          </p:nvPr>
        </p:nvSpPr>
        <p:spPr>
          <a:xfrm>
            <a:off x="4076244" y="160020"/>
            <a:ext cx="10515600" cy="1325563"/>
          </a:xfrm>
        </p:spPr>
        <p:txBody>
          <a:bodyPr/>
          <a:lstStyle/>
          <a:p>
            <a:r>
              <a:rPr lang="en-US">
                <a:cs typeface="Aharoni"/>
              </a:rPr>
              <a:t>Data Collection</a:t>
            </a:r>
            <a:endParaRPr lang="en-US"/>
          </a:p>
        </p:txBody>
      </p:sp>
      <p:pic>
        <p:nvPicPr>
          <p:cNvPr id="4" name="Content Placeholder 3" descr="A diagram of a scuba diving&#10;&#10;AI-generated content may be incorrect.">
            <a:extLst>
              <a:ext uri="{FF2B5EF4-FFF2-40B4-BE49-F238E27FC236}">
                <a16:creationId xmlns:a16="http://schemas.microsoft.com/office/drawing/2014/main" id="{180C67F9-342E-A2C8-5D5E-4A29263E5B44}"/>
              </a:ext>
            </a:extLst>
          </p:cNvPr>
          <p:cNvPicPr>
            <a:picLocks noGrp="1" noChangeAspect="1"/>
          </p:cNvPicPr>
          <p:nvPr>
            <p:ph idx="1"/>
          </p:nvPr>
        </p:nvPicPr>
        <p:blipFill>
          <a:blip r:embed="rId3"/>
          <a:stretch>
            <a:fillRect/>
          </a:stretch>
        </p:blipFill>
        <p:spPr>
          <a:xfrm>
            <a:off x="5111424" y="1646401"/>
            <a:ext cx="6796359" cy="3984133"/>
          </a:xfrm>
          <a:ln w="57150">
            <a:solidFill>
              <a:schemeClr val="accent5"/>
            </a:solidFill>
          </a:ln>
        </p:spPr>
      </p:pic>
      <p:pic>
        <p:nvPicPr>
          <p:cNvPr id="5" name="Picture 4">
            <a:extLst>
              <a:ext uri="{FF2B5EF4-FFF2-40B4-BE49-F238E27FC236}">
                <a16:creationId xmlns:a16="http://schemas.microsoft.com/office/drawing/2014/main" id="{E02EE73E-0322-E2AD-1CFA-E902345B408C}"/>
              </a:ext>
            </a:extLst>
          </p:cNvPr>
          <p:cNvPicPr>
            <a:picLocks noChangeAspect="1"/>
          </p:cNvPicPr>
          <p:nvPr/>
        </p:nvPicPr>
        <p:blipFill rotWithShape="1">
          <a:blip r:embed="rId4"/>
          <a:srcRect t="10673" b="10673"/>
          <a:stretch/>
        </p:blipFill>
        <p:spPr>
          <a:xfrm>
            <a:off x="840706" y="1487862"/>
            <a:ext cx="3805039" cy="4305907"/>
          </a:xfrm>
          <a:prstGeom prst="rect">
            <a:avLst/>
          </a:prstGeom>
          <a:ln w="57150">
            <a:solidFill>
              <a:srgbClr val="4472C4"/>
            </a:solidFill>
          </a:ln>
        </p:spPr>
      </p:pic>
    </p:spTree>
    <p:extLst>
      <p:ext uri="{BB962C8B-B14F-4D97-AF65-F5344CB8AC3E}">
        <p14:creationId xmlns:p14="http://schemas.microsoft.com/office/powerpoint/2010/main" val="2802725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9ED72-3696-6A14-C5F2-0F50923033CE}"/>
              </a:ext>
            </a:extLst>
          </p:cNvPr>
          <p:cNvSpPr>
            <a:spLocks noGrp="1"/>
          </p:cNvSpPr>
          <p:nvPr>
            <p:ph type="title"/>
          </p:nvPr>
        </p:nvSpPr>
        <p:spPr/>
        <p:txBody>
          <a:bodyPr/>
          <a:lstStyle/>
          <a:p>
            <a:r>
              <a:rPr lang="en-US"/>
              <a:t>Data</a:t>
            </a:r>
            <a:br>
              <a:rPr lang="en-US"/>
            </a:br>
            <a:r>
              <a:rPr lang="en-US"/>
              <a:t>Analysis</a:t>
            </a:r>
          </a:p>
        </p:txBody>
      </p:sp>
      <p:pic>
        <p:nvPicPr>
          <p:cNvPr id="4" name="Picture 3" descr="A paper with writing on it&#10;&#10;AI-generated content may be incorrect.">
            <a:extLst>
              <a:ext uri="{FF2B5EF4-FFF2-40B4-BE49-F238E27FC236}">
                <a16:creationId xmlns:a16="http://schemas.microsoft.com/office/drawing/2014/main" id="{DF9C4C9A-E2A2-27C3-4406-5B5CBC107569}"/>
              </a:ext>
            </a:extLst>
          </p:cNvPr>
          <p:cNvPicPr>
            <a:picLocks noChangeAspect="1"/>
          </p:cNvPicPr>
          <p:nvPr/>
        </p:nvPicPr>
        <p:blipFill>
          <a:blip r:embed="rId3"/>
          <a:stretch>
            <a:fillRect/>
          </a:stretch>
        </p:blipFill>
        <p:spPr>
          <a:xfrm>
            <a:off x="4237284" y="919976"/>
            <a:ext cx="7592480" cy="5408342"/>
          </a:xfrm>
          <a:prstGeom prst="rect">
            <a:avLst/>
          </a:prstGeom>
        </p:spPr>
      </p:pic>
    </p:spTree>
    <p:extLst>
      <p:ext uri="{BB962C8B-B14F-4D97-AF65-F5344CB8AC3E}">
        <p14:creationId xmlns:p14="http://schemas.microsoft.com/office/powerpoint/2010/main" val="2024020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 name="Freeform: Shape 7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Arc 79">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81" name="Rectangle 80">
            <a:extLst>
              <a:ext uri="{FF2B5EF4-FFF2-40B4-BE49-F238E27FC236}">
                <a16:creationId xmlns:a16="http://schemas.microsoft.com/office/drawing/2014/main" id="{2EA73A68-63F4-4DB1-9407-CF5566EBB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Arc 81">
            <a:extLst>
              <a:ext uri="{FF2B5EF4-FFF2-40B4-BE49-F238E27FC236}">
                <a16:creationId xmlns:a16="http://schemas.microsoft.com/office/drawing/2014/main" id="{4F0934E6-E033-40C5-9710-CBBE8BE39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60343" y="193505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5464D0A-46FE-C226-233C-B3D98C7C684B}"/>
              </a:ext>
            </a:extLst>
          </p:cNvPr>
          <p:cNvSpPr>
            <a:spLocks noGrp="1"/>
          </p:cNvSpPr>
          <p:nvPr>
            <p:ph type="title"/>
          </p:nvPr>
        </p:nvSpPr>
        <p:spPr>
          <a:xfrm>
            <a:off x="6096000" y="2337916"/>
            <a:ext cx="5452532" cy="2387600"/>
          </a:xfrm>
        </p:spPr>
        <p:txBody>
          <a:bodyPr vert="horz" lIns="91440" tIns="45720" rIns="91440" bIns="45720" rtlCol="0" anchor="b">
            <a:normAutofit/>
          </a:bodyPr>
          <a:lstStyle/>
          <a:p>
            <a:pPr algn="r"/>
            <a:r>
              <a:rPr lang="en-US" sz="5100" kern="1200">
                <a:solidFill>
                  <a:schemeClr val="tx1"/>
                </a:solidFill>
                <a:latin typeface="+mj-lt"/>
                <a:ea typeface="+mj-ea"/>
                <a:cs typeface="+mj-cs"/>
              </a:rPr>
              <a:t>Identified Themes and Early Results</a:t>
            </a:r>
          </a:p>
        </p:txBody>
      </p:sp>
      <p:pic>
        <p:nvPicPr>
          <p:cNvPr id="5" name="Picture 4" descr="A cave with trees and plants&#10;&#10;AI-generated content may be incorrect.">
            <a:extLst>
              <a:ext uri="{FF2B5EF4-FFF2-40B4-BE49-F238E27FC236}">
                <a16:creationId xmlns:a16="http://schemas.microsoft.com/office/drawing/2014/main" id="{46C09D5C-E78F-0D2B-66B6-9DB3E59259F5}"/>
              </a:ext>
            </a:extLst>
          </p:cNvPr>
          <p:cNvPicPr>
            <a:picLocks noChangeAspect="1"/>
          </p:cNvPicPr>
          <p:nvPr/>
        </p:nvPicPr>
        <p:blipFill>
          <a:blip r:embed="rId3"/>
          <a:srcRect l="-865" t="11963" r="720" b="12577"/>
          <a:stretch>
            <a:fillRect/>
          </a:stretch>
        </p:blipFill>
        <p:spPr>
          <a:xfrm>
            <a:off x="838199" y="606711"/>
            <a:ext cx="4936066" cy="5238540"/>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83" name="Rectangle 82">
            <a:extLst>
              <a:ext uri="{FF2B5EF4-FFF2-40B4-BE49-F238E27FC236}">
                <a16:creationId xmlns:a16="http://schemas.microsoft.com/office/drawing/2014/main" id="{201871FA-D1AD-45C5-A92E-2CD8A14CB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676" y="370764"/>
            <a:ext cx="734141" cy="734141"/>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4100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0" name="Freeform: Shape 8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Arc 9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94" name="Rectangle 93">
            <a:extLst>
              <a:ext uri="{FF2B5EF4-FFF2-40B4-BE49-F238E27FC236}">
                <a16:creationId xmlns:a16="http://schemas.microsoft.com/office/drawing/2014/main" id="{E2CFBC99-FB8F-41F7-A81D-A5288D688D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underwater view of rocks and water&#10;&#10;Description automatically generated">
            <a:extLst>
              <a:ext uri="{FF2B5EF4-FFF2-40B4-BE49-F238E27FC236}">
                <a16:creationId xmlns:a16="http://schemas.microsoft.com/office/drawing/2014/main" id="{2746AD92-F8D9-6F4C-4838-6667A5BC3284}"/>
              </a:ext>
            </a:extLst>
          </p:cNvPr>
          <p:cNvPicPr>
            <a:picLocks noChangeAspect="1"/>
          </p:cNvPicPr>
          <p:nvPr/>
        </p:nvPicPr>
        <p:blipFill rotWithShape="1">
          <a:blip r:embed="rId3"/>
          <a:srcRect t="16452" r="-1" b="8529"/>
          <a:stretch/>
        </p:blipFill>
        <p:spPr>
          <a:xfrm>
            <a:off x="3068" y="-81289"/>
            <a:ext cx="12188932" cy="6857990"/>
          </a:xfrm>
          <a:prstGeom prst="rect">
            <a:avLst/>
          </a:prstGeom>
        </p:spPr>
      </p:pic>
      <p:sp>
        <p:nvSpPr>
          <p:cNvPr id="96" name="Rectangle 95">
            <a:extLst>
              <a:ext uri="{FF2B5EF4-FFF2-40B4-BE49-F238E27FC236}">
                <a16:creationId xmlns:a16="http://schemas.microsoft.com/office/drawing/2014/main" id="{1EF86BFA-9133-4F6B-98BE-1CBB87EB6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3666683"/>
            <a:ext cx="12188952" cy="3191317"/>
          </a:xfrm>
          <a:prstGeom prst="rect">
            <a:avLst/>
          </a:prstGeom>
          <a:gradFill>
            <a:gsLst>
              <a:gs pos="42000">
                <a:schemeClr val="bg1">
                  <a:alpha val="23000"/>
                </a:schemeClr>
              </a:gs>
              <a:gs pos="0">
                <a:schemeClr val="bg1">
                  <a:alpha val="0"/>
                </a:schemeClr>
              </a:gs>
              <a:gs pos="100000">
                <a:schemeClr val="bg1">
                  <a:alpha val="3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9FC3A0-D1BE-F34E-6D8F-8925FF75FE41}"/>
              </a:ext>
            </a:extLst>
          </p:cNvPr>
          <p:cNvSpPr>
            <a:spLocks noGrp="1"/>
          </p:cNvSpPr>
          <p:nvPr>
            <p:ph type="title"/>
          </p:nvPr>
        </p:nvSpPr>
        <p:spPr>
          <a:xfrm>
            <a:off x="84075" y="2340532"/>
            <a:ext cx="5026702" cy="1701570"/>
          </a:xfrm>
        </p:spPr>
        <p:txBody>
          <a:bodyPr vert="horz" lIns="91440" tIns="45720" rIns="91440" bIns="45720" rtlCol="0" anchor="b">
            <a:normAutofit/>
          </a:bodyPr>
          <a:lstStyle/>
          <a:p>
            <a:r>
              <a:rPr lang="en-US" sz="3700" kern="1200">
                <a:solidFill>
                  <a:schemeClr val="tx1"/>
                </a:solidFill>
                <a:latin typeface="+mj-lt"/>
                <a:ea typeface="+mj-ea"/>
                <a:cs typeface="+mj-cs"/>
              </a:rPr>
              <a:t>Intentional, Targeted Information Seeking</a:t>
            </a:r>
          </a:p>
        </p:txBody>
      </p:sp>
      <p:sp>
        <p:nvSpPr>
          <p:cNvPr id="4" name="TextBox 3">
            <a:extLst>
              <a:ext uri="{FF2B5EF4-FFF2-40B4-BE49-F238E27FC236}">
                <a16:creationId xmlns:a16="http://schemas.microsoft.com/office/drawing/2014/main" id="{C44CA527-74CA-D565-4AAD-3E5409518A5F}"/>
              </a:ext>
            </a:extLst>
          </p:cNvPr>
          <p:cNvSpPr txBox="1"/>
          <p:nvPr/>
        </p:nvSpPr>
        <p:spPr>
          <a:xfrm>
            <a:off x="4148937" y="3852990"/>
            <a:ext cx="7601654" cy="3323987"/>
          </a:xfrm>
          <a:prstGeom prst="rect">
            <a:avLst/>
          </a:prstGeom>
          <a:noFill/>
        </p:spPr>
        <p:txBody>
          <a:bodyPr wrap="square" lIns="91440" tIns="45720" rIns="91440" bIns="45720" rtlCol="0" anchor="t">
            <a:spAutoFit/>
          </a:bodyPr>
          <a:lstStyle/>
          <a:p>
            <a:r>
              <a:rPr lang="en-US" sz="2400" kern="0">
                <a:solidFill>
                  <a:srgbClr val="FFFFFF"/>
                </a:solidFill>
                <a:effectLst/>
                <a:ea typeface="+mn-lt"/>
                <a:cs typeface="+mn-lt"/>
              </a:rPr>
              <a:t>“I </a:t>
            </a:r>
            <a:r>
              <a:rPr lang="en-US" sz="2400" kern="0">
                <a:solidFill>
                  <a:srgbClr val="FFFFFF"/>
                </a:solidFill>
                <a:ea typeface="+mn-lt"/>
                <a:cs typeface="+mn-lt"/>
              </a:rPr>
              <a:t>need to emphasize this, </a:t>
            </a:r>
            <a:r>
              <a:rPr lang="en-US" sz="2400" kern="0" err="1">
                <a:solidFill>
                  <a:srgbClr val="FFFFFF"/>
                </a:solidFill>
                <a:ea typeface="+mn-lt"/>
                <a:cs typeface="+mn-lt"/>
              </a:rPr>
              <a:t>‘cause</a:t>
            </a:r>
            <a:r>
              <a:rPr lang="en-US" sz="2400" kern="0">
                <a:solidFill>
                  <a:srgbClr val="FFFFFF"/>
                </a:solidFill>
                <a:ea typeface="+mn-lt"/>
                <a:cs typeface="+mn-lt"/>
              </a:rPr>
              <a:t> it’s the first thing </a:t>
            </a:r>
            <a:r>
              <a:rPr lang="en-US" sz="2400" kern="0">
                <a:solidFill>
                  <a:srgbClr val="FFFFFF"/>
                </a:solidFill>
                <a:effectLst/>
                <a:ea typeface="+mn-lt"/>
                <a:cs typeface="+mn-lt"/>
              </a:rPr>
              <a:t>to do </a:t>
            </a:r>
            <a:r>
              <a:rPr lang="en-US" sz="2400" kern="0">
                <a:solidFill>
                  <a:srgbClr val="FFFFFF"/>
                </a:solidFill>
                <a:ea typeface="+mn-lt"/>
                <a:cs typeface="+mn-lt"/>
              </a:rPr>
              <a:t>for me most of the time: just Google what information is there about a particular </a:t>
            </a:r>
            <a:r>
              <a:rPr lang="en-US" sz="2400" kern="0">
                <a:solidFill>
                  <a:srgbClr val="FFFFFF"/>
                </a:solidFill>
                <a:effectLst/>
                <a:ea typeface="+mn-lt"/>
                <a:cs typeface="+mn-lt"/>
              </a:rPr>
              <a:t>cave</a:t>
            </a:r>
            <a:r>
              <a:rPr lang="en-US" sz="2400" kern="0">
                <a:solidFill>
                  <a:srgbClr val="FFFFFF"/>
                </a:solidFill>
                <a:ea typeface="+mn-lt"/>
                <a:cs typeface="+mn-lt"/>
              </a:rPr>
              <a:t>, specific place </a:t>
            </a:r>
            <a:r>
              <a:rPr lang="en-US" sz="2400" kern="0">
                <a:solidFill>
                  <a:srgbClr val="FFFFFF"/>
                </a:solidFill>
                <a:effectLst/>
                <a:ea typeface="+mn-lt"/>
                <a:cs typeface="+mn-lt"/>
              </a:rPr>
              <a:t>or </a:t>
            </a:r>
            <a:r>
              <a:rPr lang="en-US" sz="2400" kern="0">
                <a:solidFill>
                  <a:srgbClr val="FFFFFF"/>
                </a:solidFill>
                <a:ea typeface="+mn-lt"/>
                <a:cs typeface="+mn-lt"/>
              </a:rPr>
              <a:t>region</a:t>
            </a:r>
            <a:r>
              <a:rPr lang="en-US" sz="2400" kern="0">
                <a:solidFill>
                  <a:srgbClr val="FFFFFF"/>
                </a:solidFill>
                <a:effectLst/>
                <a:ea typeface="+mn-lt"/>
                <a:cs typeface="+mn-lt"/>
              </a:rPr>
              <a:t>. </a:t>
            </a:r>
            <a:r>
              <a:rPr lang="en-US" sz="2400" kern="0">
                <a:solidFill>
                  <a:srgbClr val="FFFFFF"/>
                </a:solidFill>
                <a:ea typeface="+mn-lt"/>
                <a:cs typeface="+mn-lt"/>
              </a:rPr>
              <a:t>There is already a tricky part because there is a lot of old information </a:t>
            </a:r>
            <a:r>
              <a:rPr lang="en-US" sz="2400" kern="0">
                <a:solidFill>
                  <a:srgbClr val="FFFFFF"/>
                </a:solidFill>
                <a:effectLst/>
                <a:ea typeface="+mn-lt"/>
                <a:cs typeface="+mn-lt"/>
              </a:rPr>
              <a:t>or </a:t>
            </a:r>
            <a:r>
              <a:rPr lang="en-US" sz="2400" kern="0">
                <a:solidFill>
                  <a:srgbClr val="FFFFFF"/>
                </a:solidFill>
                <a:ea typeface="+mn-lt"/>
                <a:cs typeface="+mn-lt"/>
              </a:rPr>
              <a:t>misinformation. You really need </a:t>
            </a:r>
            <a:r>
              <a:rPr lang="en-US" sz="2400" kern="0">
                <a:solidFill>
                  <a:srgbClr val="FFFFFF"/>
                </a:solidFill>
                <a:effectLst/>
                <a:ea typeface="+mn-lt"/>
                <a:cs typeface="+mn-lt"/>
              </a:rPr>
              <a:t>to </a:t>
            </a:r>
            <a:r>
              <a:rPr lang="en-US" sz="2400" kern="0">
                <a:solidFill>
                  <a:srgbClr val="FFFFFF"/>
                </a:solidFill>
                <a:ea typeface="+mn-lt"/>
                <a:cs typeface="+mn-lt"/>
              </a:rPr>
              <a:t>filter out a lot of </a:t>
            </a:r>
            <a:r>
              <a:rPr lang="en-US" sz="2400" kern="0">
                <a:solidFill>
                  <a:srgbClr val="FFFFFF"/>
                </a:solidFill>
                <a:effectLst/>
                <a:ea typeface="+mn-lt"/>
                <a:cs typeface="+mn-lt"/>
              </a:rPr>
              <a:t>the </a:t>
            </a:r>
            <a:r>
              <a:rPr lang="en-US" sz="2400" kern="0">
                <a:solidFill>
                  <a:srgbClr val="FFFFFF"/>
                </a:solidFill>
                <a:ea typeface="+mn-lt"/>
                <a:cs typeface="+mn-lt"/>
              </a:rPr>
              <a:t>stuff</a:t>
            </a:r>
            <a:r>
              <a:rPr lang="en-US" sz="2400" kern="0">
                <a:solidFill>
                  <a:srgbClr val="FFFFFF"/>
                </a:solidFill>
                <a:effectLst/>
                <a:ea typeface="+mn-lt"/>
                <a:cs typeface="+mn-lt"/>
              </a:rPr>
              <a:t>.” </a:t>
            </a:r>
            <a:r>
              <a:rPr lang="en-US" sz="2400" kern="0">
                <a:solidFill>
                  <a:srgbClr val="FFFFFF"/>
                </a:solidFill>
                <a:ea typeface="+mn-lt"/>
                <a:cs typeface="+mn-lt"/>
              </a:rPr>
              <a:t>- P4</a:t>
            </a:r>
          </a:p>
          <a:p>
            <a:endParaRPr lang="en-US" sz="2400" kern="0">
              <a:effectLst/>
              <a:latin typeface="Avenir Next LT Pro" panose="020B0504020202020204" pitchFamily="34" charset="77"/>
              <a:ea typeface="Calibri" panose="020F0502020204030204" pitchFamily="34" charset="0"/>
              <a:cs typeface="Times New Roman" panose="02020603050405020304" pitchFamily="18" charset="0"/>
            </a:endParaRPr>
          </a:p>
          <a:p>
            <a:endParaRPr lang="en-US"/>
          </a:p>
        </p:txBody>
      </p:sp>
    </p:spTree>
    <p:extLst>
      <p:ext uri="{BB962C8B-B14F-4D97-AF65-F5344CB8AC3E}">
        <p14:creationId xmlns:p14="http://schemas.microsoft.com/office/powerpoint/2010/main" val="4158032654"/>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8CA3C3D-168F-1800-A987-205B5934BB29}"/>
            </a:ext>
          </a:extLst>
        </p:cNvPr>
        <p:cNvGrpSpPr/>
        <p:nvPr/>
      </p:nvGrpSpPr>
      <p:grpSpPr>
        <a:xfrm>
          <a:off x="0" y="0"/>
          <a:ext cx="0" cy="0"/>
          <a:chOff x="0" y="0"/>
          <a:chExt cx="0" cy="0"/>
        </a:xfrm>
      </p:grpSpPr>
      <p:sp>
        <p:nvSpPr>
          <p:cNvPr id="20" name="Freeform: Shape 19">
            <a:extLst>
              <a:ext uri="{FF2B5EF4-FFF2-40B4-BE49-F238E27FC236}">
                <a16:creationId xmlns:a16="http://schemas.microsoft.com/office/drawing/2014/main" id="{820DA779-E607-6F92-15D5-493C3D8A0A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Arc 20">
            <a:extLst>
              <a:ext uri="{FF2B5EF4-FFF2-40B4-BE49-F238E27FC236}">
                <a16:creationId xmlns:a16="http://schemas.microsoft.com/office/drawing/2014/main" id="{C77072E3-E410-52C3-5AE5-86CC51A6E4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22" name="Rectangle 21">
            <a:extLst>
              <a:ext uri="{FF2B5EF4-FFF2-40B4-BE49-F238E27FC236}">
                <a16:creationId xmlns:a16="http://schemas.microsoft.com/office/drawing/2014/main" id="{7D4E32FF-ADBF-EB5F-27BE-BAC0CA7D11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Rectangle 23">
            <a:extLst>
              <a:ext uri="{FF2B5EF4-FFF2-40B4-BE49-F238E27FC236}">
                <a16:creationId xmlns:a16="http://schemas.microsoft.com/office/drawing/2014/main" id="{E2C4751A-E360-8041-1FCB-B7DB4177D5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Arc">
            <a:extLst>
              <a:ext uri="{FF2B5EF4-FFF2-40B4-BE49-F238E27FC236}">
                <a16:creationId xmlns:a16="http://schemas.microsoft.com/office/drawing/2014/main" id="{B6DAF807-9AE3-85A6-2857-A0F1C959B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7715">
            <a:off x="1108520" y="775849"/>
            <a:ext cx="2987899" cy="2987899"/>
          </a:xfrm>
          <a:prstGeom prst="arc">
            <a:avLst>
              <a:gd name="adj1" fmla="val 16200000"/>
              <a:gd name="adj2" fmla="val 2287352"/>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C4E3FE7-15EA-36FF-7B77-322B0F8343D2}"/>
              </a:ext>
            </a:extLst>
          </p:cNvPr>
          <p:cNvSpPr>
            <a:spLocks noGrp="1"/>
          </p:cNvSpPr>
          <p:nvPr>
            <p:ph type="title"/>
          </p:nvPr>
        </p:nvSpPr>
        <p:spPr>
          <a:xfrm>
            <a:off x="834765" y="475556"/>
            <a:ext cx="4425962" cy="2387600"/>
          </a:xfrm>
        </p:spPr>
        <p:txBody>
          <a:bodyPr vert="horz" lIns="91440" tIns="45720" rIns="91440" bIns="45720" rtlCol="0" anchor="b">
            <a:normAutofit/>
          </a:bodyPr>
          <a:lstStyle/>
          <a:p>
            <a:r>
              <a:rPr lang="en-US" sz="3800" kern="1200">
                <a:latin typeface="+mj-lt"/>
                <a:ea typeface="+mj-ea"/>
                <a:cs typeface="+mj-cs"/>
              </a:rPr>
              <a:t>Person-to-Person Information Exchanges</a:t>
            </a:r>
          </a:p>
        </p:txBody>
      </p:sp>
      <p:pic>
        <p:nvPicPr>
          <p:cNvPr id="3" name="Picture 2" descr="Scuba divers in a cave&#10;&#10;Description automatically generated">
            <a:extLst>
              <a:ext uri="{FF2B5EF4-FFF2-40B4-BE49-F238E27FC236}">
                <a16:creationId xmlns:a16="http://schemas.microsoft.com/office/drawing/2014/main" id="{C5F9EC0A-8369-3849-94CB-B1130D170319}"/>
              </a:ext>
            </a:extLst>
          </p:cNvPr>
          <p:cNvPicPr>
            <a:picLocks noChangeAspect="1"/>
          </p:cNvPicPr>
          <p:nvPr/>
        </p:nvPicPr>
        <p:blipFill rotWithShape="1">
          <a:blip r:embed="rId3"/>
          <a:srcRect l="4019" r="25353"/>
          <a:stretch/>
        </p:blipFill>
        <p:spPr>
          <a:xfrm>
            <a:off x="5733768" y="-1"/>
            <a:ext cx="6458232" cy="6858001"/>
          </a:xfrm>
          <a:custGeom>
            <a:avLst/>
            <a:gdLst/>
            <a:ahLst/>
            <a:cxnLst/>
            <a:rect l="l" t="t" r="r" b="b"/>
            <a:pathLst>
              <a:path w="6458232" h="6858001">
                <a:moveTo>
                  <a:pt x="2209000" y="0"/>
                </a:moveTo>
                <a:lnTo>
                  <a:pt x="6458232" y="0"/>
                </a:lnTo>
                <a:lnTo>
                  <a:pt x="6458232" y="6858001"/>
                </a:lnTo>
                <a:lnTo>
                  <a:pt x="651045" y="6858001"/>
                </a:lnTo>
                <a:lnTo>
                  <a:pt x="635146" y="6830200"/>
                </a:lnTo>
                <a:cubicBezTo>
                  <a:pt x="230085" y="6080469"/>
                  <a:pt x="0" y="5221296"/>
                  <a:pt x="0" y="4308089"/>
                </a:cubicBezTo>
                <a:cubicBezTo>
                  <a:pt x="0" y="2572997"/>
                  <a:pt x="830606" y="1032965"/>
                  <a:pt x="2113832" y="68046"/>
                </a:cubicBezTo>
                <a:close/>
              </a:path>
            </a:pathLst>
          </a:custGeom>
        </p:spPr>
      </p:pic>
      <p:sp>
        <p:nvSpPr>
          <p:cNvPr id="28" name="!!Rectangle">
            <a:extLst>
              <a:ext uri="{FF2B5EF4-FFF2-40B4-BE49-F238E27FC236}">
                <a16:creationId xmlns:a16="http://schemas.microsoft.com/office/drawing/2014/main" id="{768F8DD0-2CC9-DECD-12F9-B35D18C56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94269" y="4274457"/>
            <a:ext cx="825256" cy="825256"/>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9B3F0915-C0C9-0E44-5B22-FD6B313A5C79}"/>
              </a:ext>
            </a:extLst>
          </p:cNvPr>
          <p:cNvSpPr txBox="1"/>
          <p:nvPr/>
        </p:nvSpPr>
        <p:spPr>
          <a:xfrm>
            <a:off x="834519" y="3081326"/>
            <a:ext cx="3949861" cy="4031873"/>
          </a:xfrm>
          <a:prstGeom prst="rect">
            <a:avLst/>
          </a:prstGeom>
          <a:noFill/>
        </p:spPr>
        <p:txBody>
          <a:bodyPr wrap="square" lIns="91440" tIns="45720" rIns="91440" bIns="45720" rtlCol="0" anchor="t">
            <a:spAutoFit/>
          </a:bodyPr>
          <a:lstStyle/>
          <a:p>
            <a:r>
              <a:rPr lang="en-US" sz="2000">
                <a:ea typeface="+mn-lt"/>
                <a:cs typeface="+mn-lt"/>
              </a:rPr>
              <a:t>“At this level of cave diving, you’re generally going to be vetting anyone that you come in contact with. It will become very apparent very quickly through verbal and nonverbal vetting, whether or not that’s someone that I would feel comfortable at least doing some initial exploratory, see-how-the-dynamic-works type dive.” - P11</a:t>
            </a:r>
          </a:p>
          <a:p>
            <a:endParaRPr lang="en-US"/>
          </a:p>
          <a:p>
            <a:endParaRPr lang="en-US"/>
          </a:p>
        </p:txBody>
      </p:sp>
    </p:spTree>
    <p:extLst>
      <p:ext uri="{BB962C8B-B14F-4D97-AF65-F5344CB8AC3E}">
        <p14:creationId xmlns:p14="http://schemas.microsoft.com/office/powerpoint/2010/main" val="1759372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Arc 2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22" name="Rectangle 21">
            <a:extLst>
              <a:ext uri="{FF2B5EF4-FFF2-40B4-BE49-F238E27FC236}">
                <a16:creationId xmlns:a16="http://schemas.microsoft.com/office/drawing/2014/main" id="{A1D7EC86-7CB9-431D-8AC3-8AAF0440B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Rectangle 23">
            <a:extLst>
              <a:ext uri="{FF2B5EF4-FFF2-40B4-BE49-F238E27FC236}">
                <a16:creationId xmlns:a16="http://schemas.microsoft.com/office/drawing/2014/main" id="{D4B9777F-B610-419B-9193-80306388F3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Arc">
            <a:extLst>
              <a:ext uri="{FF2B5EF4-FFF2-40B4-BE49-F238E27FC236}">
                <a16:creationId xmlns:a16="http://schemas.microsoft.com/office/drawing/2014/main" id="{311F016A-A753-449B-9EA6-322199B71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7715">
            <a:off x="1108520" y="775849"/>
            <a:ext cx="2987899" cy="2987899"/>
          </a:xfrm>
          <a:prstGeom prst="arc">
            <a:avLst>
              <a:gd name="adj1" fmla="val 16200000"/>
              <a:gd name="adj2" fmla="val 2287352"/>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21F78C5-331B-59AB-07A1-2824B76799CE}"/>
              </a:ext>
            </a:extLst>
          </p:cNvPr>
          <p:cNvSpPr>
            <a:spLocks noGrp="1"/>
          </p:cNvSpPr>
          <p:nvPr>
            <p:ph type="title"/>
          </p:nvPr>
        </p:nvSpPr>
        <p:spPr>
          <a:xfrm>
            <a:off x="834765" y="475556"/>
            <a:ext cx="4425962" cy="2387600"/>
          </a:xfrm>
        </p:spPr>
        <p:txBody>
          <a:bodyPr vert="horz" lIns="91440" tIns="45720" rIns="91440" bIns="45720" rtlCol="0" anchor="b">
            <a:normAutofit/>
          </a:bodyPr>
          <a:lstStyle/>
          <a:p>
            <a:r>
              <a:rPr lang="en-US" sz="3800">
                <a:cs typeface="Aharoni"/>
              </a:rPr>
              <a:t>Person-to-Person Information Exchanges:</a:t>
            </a:r>
          </a:p>
          <a:p>
            <a:r>
              <a:rPr lang="en-US" sz="3800" u="sng">
                <a:cs typeface="Aharoni"/>
              </a:rPr>
              <a:t>Vetting</a:t>
            </a:r>
            <a:endParaRPr lang="en-US" u="sng"/>
          </a:p>
        </p:txBody>
      </p:sp>
      <p:pic>
        <p:nvPicPr>
          <p:cNvPr id="3" name="Picture 2" descr="Scuba divers in a cave&#10;&#10;Description automatically generated">
            <a:extLst>
              <a:ext uri="{FF2B5EF4-FFF2-40B4-BE49-F238E27FC236}">
                <a16:creationId xmlns:a16="http://schemas.microsoft.com/office/drawing/2014/main" id="{C884D3D7-8673-D0EC-254B-B367951224A7}"/>
              </a:ext>
            </a:extLst>
          </p:cNvPr>
          <p:cNvPicPr>
            <a:picLocks noChangeAspect="1"/>
          </p:cNvPicPr>
          <p:nvPr/>
        </p:nvPicPr>
        <p:blipFill rotWithShape="1">
          <a:blip r:embed="rId3"/>
          <a:srcRect l="4019" r="25353"/>
          <a:stretch/>
        </p:blipFill>
        <p:spPr>
          <a:xfrm>
            <a:off x="5733768" y="-1"/>
            <a:ext cx="6458232" cy="6858001"/>
          </a:xfrm>
          <a:custGeom>
            <a:avLst/>
            <a:gdLst/>
            <a:ahLst/>
            <a:cxnLst/>
            <a:rect l="l" t="t" r="r" b="b"/>
            <a:pathLst>
              <a:path w="6458232" h="6858001">
                <a:moveTo>
                  <a:pt x="2209000" y="0"/>
                </a:moveTo>
                <a:lnTo>
                  <a:pt x="6458232" y="0"/>
                </a:lnTo>
                <a:lnTo>
                  <a:pt x="6458232" y="6858001"/>
                </a:lnTo>
                <a:lnTo>
                  <a:pt x="651045" y="6858001"/>
                </a:lnTo>
                <a:lnTo>
                  <a:pt x="635146" y="6830200"/>
                </a:lnTo>
                <a:cubicBezTo>
                  <a:pt x="230085" y="6080469"/>
                  <a:pt x="0" y="5221296"/>
                  <a:pt x="0" y="4308089"/>
                </a:cubicBezTo>
                <a:cubicBezTo>
                  <a:pt x="0" y="2572997"/>
                  <a:pt x="830606" y="1032965"/>
                  <a:pt x="2113832" y="68046"/>
                </a:cubicBezTo>
                <a:close/>
              </a:path>
            </a:pathLst>
          </a:custGeom>
        </p:spPr>
      </p:pic>
      <p:sp>
        <p:nvSpPr>
          <p:cNvPr id="28" name="!!Rectangle">
            <a:extLst>
              <a:ext uri="{FF2B5EF4-FFF2-40B4-BE49-F238E27FC236}">
                <a16:creationId xmlns:a16="http://schemas.microsoft.com/office/drawing/2014/main" id="{95106A28-883A-4993-BF9E-C403B81A8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94269" y="4274457"/>
            <a:ext cx="825256" cy="825256"/>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ABED4745-380B-5E39-E882-AD85DFF08D2F}"/>
              </a:ext>
            </a:extLst>
          </p:cNvPr>
          <p:cNvSpPr txBox="1"/>
          <p:nvPr/>
        </p:nvSpPr>
        <p:spPr>
          <a:xfrm>
            <a:off x="834519" y="3081326"/>
            <a:ext cx="3949861" cy="3416320"/>
          </a:xfrm>
          <a:prstGeom prst="rect">
            <a:avLst/>
          </a:prstGeom>
          <a:noFill/>
        </p:spPr>
        <p:txBody>
          <a:bodyPr wrap="square" lIns="91440" tIns="45720" rIns="91440" bIns="45720" rtlCol="0" anchor="t">
            <a:spAutoFit/>
          </a:bodyPr>
          <a:lstStyle/>
          <a:p>
            <a:r>
              <a:rPr lang="en-US" sz="2000">
                <a:ea typeface="+mn-lt"/>
                <a:cs typeface="+mn-lt"/>
              </a:rPr>
              <a:t>“If I haven’t dove with a person before, I’m way more conservative about how far we go in and what we do. If you and I were doing a dive right now, I wouldn’t want to do jumps. I would want to stay mainline. I would communicate that.” - P15</a:t>
            </a:r>
          </a:p>
          <a:p>
            <a:endParaRPr lang="en-US" sz="2000"/>
          </a:p>
          <a:p>
            <a:endParaRPr lang="en-US"/>
          </a:p>
          <a:p>
            <a:endParaRPr lang="en-US"/>
          </a:p>
        </p:txBody>
      </p:sp>
    </p:spTree>
    <p:extLst>
      <p:ext uri="{BB962C8B-B14F-4D97-AF65-F5344CB8AC3E}">
        <p14:creationId xmlns:p14="http://schemas.microsoft.com/office/powerpoint/2010/main" val="2465664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Arc 14">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B0D1A7E-6B20-EB7D-93B3-554A7A8FD7DE}"/>
              </a:ext>
            </a:extLst>
          </p:cNvPr>
          <p:cNvSpPr>
            <a:spLocks noGrp="1"/>
          </p:cNvSpPr>
          <p:nvPr>
            <p:ph type="title"/>
          </p:nvPr>
        </p:nvSpPr>
        <p:spPr>
          <a:xfrm>
            <a:off x="6406093" y="2053790"/>
            <a:ext cx="5130798" cy="2750419"/>
          </a:xfrm>
        </p:spPr>
        <p:txBody>
          <a:bodyPr vert="horz" lIns="91440" tIns="45720" rIns="91440" bIns="45720" rtlCol="0" anchor="b">
            <a:normAutofit/>
          </a:bodyPr>
          <a:lstStyle/>
          <a:p>
            <a:pPr algn="ctr"/>
            <a:r>
              <a:rPr lang="en-US" sz="6000" kern="1200">
                <a:solidFill>
                  <a:schemeClr val="tx1"/>
                </a:solidFill>
                <a:latin typeface="+mj-lt"/>
                <a:ea typeface="+mj-ea"/>
                <a:cs typeface="+mj-cs"/>
              </a:rPr>
              <a:t>Experiential Information Gathering</a:t>
            </a:r>
          </a:p>
        </p:txBody>
      </p:sp>
      <p:pic>
        <p:nvPicPr>
          <p:cNvPr id="4" name="82139386_647806592630190_3795388575713853440_n">
            <a:hlinkClick r:id="" action="ppaction://media"/>
            <a:extLst>
              <a:ext uri="{FF2B5EF4-FFF2-40B4-BE49-F238E27FC236}">
                <a16:creationId xmlns:a16="http://schemas.microsoft.com/office/drawing/2014/main" id="{5261E05D-4F47-D18E-875D-08A7C58CA7A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1235106"/>
            <a:ext cx="5850384" cy="4387788"/>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a:ln w="76200">
            <a:solidFill>
              <a:schemeClr val="accent4"/>
            </a:solidFill>
          </a:ln>
        </p:spPr>
      </p:pic>
      <p:sp>
        <p:nvSpPr>
          <p:cNvPr id="17" name="Oval 16">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1424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97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2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5199994-21AE-49A2-BA0D-12E295989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8FC76F-B324-52B0-3CF6-AF118CBBABA4}"/>
              </a:ext>
            </a:extLst>
          </p:cNvPr>
          <p:cNvSpPr>
            <a:spLocks noGrp="1"/>
          </p:cNvSpPr>
          <p:nvPr>
            <p:ph type="title"/>
          </p:nvPr>
        </p:nvSpPr>
        <p:spPr>
          <a:xfrm>
            <a:off x="6769570" y="530578"/>
            <a:ext cx="4771178" cy="1160110"/>
          </a:xfrm>
        </p:spPr>
        <p:txBody>
          <a:bodyPr vert="horz" lIns="91440" tIns="45720" rIns="91440" bIns="45720" rtlCol="0" anchor="ctr">
            <a:normAutofit/>
          </a:bodyPr>
          <a:lstStyle/>
          <a:p>
            <a:r>
              <a:rPr lang="en-US" sz="3400" kern="1200">
                <a:solidFill>
                  <a:schemeClr val="tx1"/>
                </a:solidFill>
                <a:latin typeface="+mj-lt"/>
                <a:ea typeface="+mj-ea"/>
                <a:cs typeface="+mj-cs"/>
              </a:rPr>
              <a:t>Embodied Information Gathering</a:t>
            </a:r>
          </a:p>
        </p:txBody>
      </p:sp>
      <p:sp>
        <p:nvSpPr>
          <p:cNvPr id="13" name="Arc 12">
            <a:extLst>
              <a:ext uri="{FF2B5EF4-FFF2-40B4-BE49-F238E27FC236}">
                <a16:creationId xmlns:a16="http://schemas.microsoft.com/office/drawing/2014/main" id="{A2C34835-4F79-4934-B151-D68E79764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alpha val="9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2EC12644-4A56-D167-135C-7667D5859CAD}"/>
              </a:ext>
            </a:extLst>
          </p:cNvPr>
          <p:cNvSpPr txBox="1"/>
          <p:nvPr/>
        </p:nvSpPr>
        <p:spPr>
          <a:xfrm>
            <a:off x="6769570" y="1825625"/>
            <a:ext cx="4771178" cy="4388908"/>
          </a:xfrm>
          <a:prstGeom prst="rect">
            <a:avLst/>
          </a:prstGeom>
        </p:spPr>
        <p:txBody>
          <a:bodyPr vert="horz" lIns="91440" tIns="45720" rIns="91440" bIns="45720" rtlCol="0" anchor="t">
            <a:normAutofit/>
          </a:bodyPr>
          <a:lstStyle/>
          <a:p>
            <a:pPr>
              <a:lnSpc>
                <a:spcPct val="90000"/>
              </a:lnSpc>
              <a:spcAft>
                <a:spcPts val="600"/>
              </a:spcAft>
            </a:pPr>
            <a:r>
              <a:rPr lang="en-US" sz="2400"/>
              <a:t>“When you’re actually in a cave, if you’re not in the moment, you’re potentially in deep trouble. For that... [time] you’re in that cave, you are doing that thing because if you’re not, you’re potentially putting yourself and everyone else at risk. It’s very focused for the time that you’re doing it.” - P17</a:t>
            </a:r>
            <a:endParaRPr lang="en-US"/>
          </a:p>
          <a:p>
            <a:pPr indent="-228600">
              <a:lnSpc>
                <a:spcPct val="90000"/>
              </a:lnSpc>
              <a:spcAft>
                <a:spcPts val="600"/>
              </a:spcAft>
              <a:buFont typeface="Arial" panose="020B0604020202020204" pitchFamily="34" charset="0"/>
              <a:buChar char="•"/>
            </a:pPr>
            <a:endParaRPr lang="en-US" sz="2400"/>
          </a:p>
          <a:p>
            <a:pPr indent="-228600">
              <a:lnSpc>
                <a:spcPct val="90000"/>
              </a:lnSpc>
              <a:spcAft>
                <a:spcPts val="600"/>
              </a:spcAft>
              <a:buFont typeface="Arial" panose="020B0604020202020204" pitchFamily="34" charset="0"/>
              <a:buChar char="•"/>
            </a:pPr>
            <a:endParaRPr lang="en-US" sz="2400"/>
          </a:p>
          <a:p>
            <a:pPr indent="-228600">
              <a:lnSpc>
                <a:spcPct val="90000"/>
              </a:lnSpc>
              <a:spcAft>
                <a:spcPts val="600"/>
              </a:spcAft>
              <a:buFont typeface="Arial" panose="020B0604020202020204" pitchFamily="34" charset="0"/>
              <a:buChar char="•"/>
            </a:pPr>
            <a:endParaRPr lang="en-US" sz="2400"/>
          </a:p>
          <a:p>
            <a:pPr indent="-228600">
              <a:lnSpc>
                <a:spcPct val="90000"/>
              </a:lnSpc>
              <a:spcAft>
                <a:spcPts val="600"/>
              </a:spcAft>
              <a:buFont typeface="Arial" panose="020B0604020202020204" pitchFamily="34" charset="0"/>
              <a:buChar char="•"/>
            </a:pPr>
            <a:endParaRPr lang="en-US" sz="2400"/>
          </a:p>
        </p:txBody>
      </p:sp>
      <p:pic>
        <p:nvPicPr>
          <p:cNvPr id="7" name="WhatsApp Video 2025-05-02 at 14.40.19">
            <a:hlinkClick r:id="" action="ppaction://media"/>
            <a:extLst>
              <a:ext uri="{FF2B5EF4-FFF2-40B4-BE49-F238E27FC236}">
                <a16:creationId xmlns:a16="http://schemas.microsoft.com/office/drawing/2014/main" id="{D4A30720-A1CE-E597-FAA6-6BE93F09381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21" y="1240028"/>
            <a:ext cx="5993860" cy="4448784"/>
          </a:xfrm>
          <a:prstGeom prst="rect">
            <a:avLst/>
          </a:prstGeom>
          <a:ln w="57150">
            <a:solidFill>
              <a:srgbClr val="00B050"/>
            </a:solidFill>
          </a:ln>
        </p:spPr>
      </p:pic>
    </p:spTree>
    <p:extLst>
      <p:ext uri="{BB962C8B-B14F-4D97-AF65-F5344CB8AC3E}">
        <p14:creationId xmlns:p14="http://schemas.microsoft.com/office/powerpoint/2010/main" val="141112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a:extLst>
              <a:ext uri="{FF2B5EF4-FFF2-40B4-BE49-F238E27FC236}">
                <a16:creationId xmlns:a16="http://schemas.microsoft.com/office/drawing/2014/main" id="{032D8B87-88DA-4E9C-B676-B10D70EA5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scuba diver in a cave&#10;&#10;AI-generated content may be incorrect.">
            <a:extLst>
              <a:ext uri="{FF2B5EF4-FFF2-40B4-BE49-F238E27FC236}">
                <a16:creationId xmlns:a16="http://schemas.microsoft.com/office/drawing/2014/main" id="{C7161476-0788-E259-44DE-D04D0DA07D1D}"/>
              </a:ext>
            </a:extLst>
          </p:cNvPr>
          <p:cNvPicPr>
            <a:picLocks noChangeAspect="1"/>
          </p:cNvPicPr>
          <p:nvPr/>
        </p:nvPicPr>
        <p:blipFill>
          <a:blip r:embed="rId3">
            <a:alphaModFix amt="76000"/>
            <a:extLst>
              <a:ext uri="{BEBA8EAE-BF5A-486C-A8C5-ECC9F3942E4B}">
                <a14:imgProps xmlns:a14="http://schemas.microsoft.com/office/drawing/2010/main">
                  <a14:imgLayer r:embed="rId4">
                    <a14:imgEffect>
                      <a14:saturation sat="315000"/>
                    </a14:imgEffect>
                  </a14:imgLayer>
                </a14:imgProps>
              </a:ext>
            </a:extLst>
          </a:blip>
          <a:srcRect t="20209" b="4698"/>
          <a:stretch/>
        </p:blipFill>
        <p:spPr>
          <a:xfrm>
            <a:off x="20" y="-8466"/>
            <a:ext cx="12191980" cy="6866466"/>
          </a:xfrm>
          <a:prstGeom prst="rect">
            <a:avLst/>
          </a:prstGeom>
        </p:spPr>
      </p:pic>
      <p:sp>
        <p:nvSpPr>
          <p:cNvPr id="2" name="Title 1">
            <a:extLst>
              <a:ext uri="{FF2B5EF4-FFF2-40B4-BE49-F238E27FC236}">
                <a16:creationId xmlns:a16="http://schemas.microsoft.com/office/drawing/2014/main" id="{85DBE8E5-B4D4-6E0A-0A50-DA9374F1E0A8}"/>
              </a:ext>
            </a:extLst>
          </p:cNvPr>
          <p:cNvSpPr>
            <a:spLocks noGrp="1"/>
          </p:cNvSpPr>
          <p:nvPr>
            <p:ph type="title"/>
          </p:nvPr>
        </p:nvSpPr>
        <p:spPr>
          <a:xfrm>
            <a:off x="838200" y="858693"/>
            <a:ext cx="10515600" cy="1325563"/>
          </a:xfrm>
        </p:spPr>
        <p:txBody>
          <a:bodyPr vert="horz" lIns="91440" tIns="45720" rIns="91440" bIns="45720" rtlCol="0" anchor="ctr">
            <a:normAutofit/>
          </a:bodyPr>
          <a:lstStyle/>
          <a:p>
            <a:r>
              <a:rPr lang="en-US" sz="4400" kern="1200">
                <a:solidFill>
                  <a:srgbClr val="FFFFFF"/>
                </a:solidFill>
                <a:latin typeface="+mj-lt"/>
                <a:ea typeface="+mj-ea"/>
                <a:cs typeface="+mj-cs"/>
              </a:rPr>
              <a:t>The Avoidance of Becoming "Information Overwhelmed"</a:t>
            </a:r>
          </a:p>
        </p:txBody>
      </p:sp>
      <p:sp>
        <p:nvSpPr>
          <p:cNvPr id="4" name="TextBox 3">
            <a:extLst>
              <a:ext uri="{FF2B5EF4-FFF2-40B4-BE49-F238E27FC236}">
                <a16:creationId xmlns:a16="http://schemas.microsoft.com/office/drawing/2014/main" id="{56723BAE-C63C-EB2A-13DB-27B3FADA48FA}"/>
              </a:ext>
            </a:extLst>
          </p:cNvPr>
          <p:cNvSpPr txBox="1"/>
          <p:nvPr/>
        </p:nvSpPr>
        <p:spPr>
          <a:xfrm>
            <a:off x="3105085" y="4802556"/>
            <a:ext cx="8246919" cy="1772901"/>
          </a:xfrm>
          <a:prstGeom prst="rect">
            <a:avLst/>
          </a:prstGeom>
        </p:spPr>
        <p:txBody>
          <a:bodyPr vert="horz" lIns="91440" tIns="45720" rIns="91440" bIns="45720" rtlCol="0" anchor="t">
            <a:noAutofit/>
          </a:bodyPr>
          <a:lstStyle/>
          <a:p>
            <a:pPr>
              <a:lnSpc>
                <a:spcPct val="90000"/>
              </a:lnSpc>
            </a:pPr>
            <a:r>
              <a:rPr lang="en-US" sz="2200">
                <a:solidFill>
                  <a:srgbClr val="FFFFFF"/>
                </a:solidFill>
              </a:rPr>
              <a:t>“In general, I don’t take a lot of information on the dive. If navigation is really complex, I might write it down, but in general I’m not doing very complex navigation in a place I’ve never been before. I kind of think if you need to rely on information that’s written down, you maybe shouldn’t be doing the dive.” - P2 </a:t>
            </a:r>
            <a:endParaRPr lang="en-US" sz="2200"/>
          </a:p>
          <a:p>
            <a:pPr indent="-228600">
              <a:lnSpc>
                <a:spcPct val="90000"/>
              </a:lnSpc>
              <a:spcAft>
                <a:spcPts val="600"/>
              </a:spcAft>
              <a:buFont typeface="Arial" panose="020B0604020202020204" pitchFamily="34" charset="0"/>
              <a:buChar char="•"/>
            </a:pPr>
            <a:endParaRPr lang="en-US">
              <a:solidFill>
                <a:srgbClr val="FFFFFF"/>
              </a:solidFill>
            </a:endParaRPr>
          </a:p>
        </p:txBody>
      </p:sp>
      <p:sp>
        <p:nvSpPr>
          <p:cNvPr id="53" name="Arc 5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7745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CEC9D-57F6-D6EA-DDA3-8B5EE38EB4DD}"/>
              </a:ext>
            </a:extLst>
          </p:cNvPr>
          <p:cNvSpPr>
            <a:spLocks noGrp="1"/>
          </p:cNvSpPr>
          <p:nvPr>
            <p:ph type="title"/>
          </p:nvPr>
        </p:nvSpPr>
        <p:spPr/>
        <p:txBody>
          <a:bodyPr/>
          <a:lstStyle/>
          <a:p>
            <a:r>
              <a:rPr lang="en-US">
                <a:cs typeface="Aharoni"/>
              </a:rPr>
              <a:t>Introduction</a:t>
            </a:r>
            <a:endParaRPr lang="en-US"/>
          </a:p>
        </p:txBody>
      </p:sp>
      <p:sp>
        <p:nvSpPr>
          <p:cNvPr id="4" name="TextBox 3">
            <a:extLst>
              <a:ext uri="{FF2B5EF4-FFF2-40B4-BE49-F238E27FC236}">
                <a16:creationId xmlns:a16="http://schemas.microsoft.com/office/drawing/2014/main" id="{F6167987-8E09-E26C-71E6-0DD0672A85D0}"/>
              </a:ext>
            </a:extLst>
          </p:cNvPr>
          <p:cNvSpPr txBox="1"/>
          <p:nvPr/>
        </p:nvSpPr>
        <p:spPr>
          <a:xfrm>
            <a:off x="6353446" y="5687261"/>
            <a:ext cx="58411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Sheck Exley, pioneer of safe cave diving practices. </a:t>
            </a:r>
          </a:p>
        </p:txBody>
      </p:sp>
      <p:sp>
        <p:nvSpPr>
          <p:cNvPr id="6" name="TextBox 5">
            <a:extLst>
              <a:ext uri="{FF2B5EF4-FFF2-40B4-BE49-F238E27FC236}">
                <a16:creationId xmlns:a16="http://schemas.microsoft.com/office/drawing/2014/main" id="{861D45A1-5EDC-6562-DECD-1500492CD72F}"/>
              </a:ext>
            </a:extLst>
          </p:cNvPr>
          <p:cNvSpPr txBox="1"/>
          <p:nvPr/>
        </p:nvSpPr>
        <p:spPr>
          <a:xfrm>
            <a:off x="10040853" y="6021730"/>
            <a:ext cx="1669688" cy="646331"/>
          </a:xfrm>
          <a:prstGeom prst="rect">
            <a:avLst/>
          </a:prstGeom>
          <a:noFill/>
        </p:spPr>
        <p:txBody>
          <a:bodyPr wrap="none" lIns="91440" tIns="45720" rIns="91440" bIns="45720" rtlCol="0" anchor="t">
            <a:spAutoFit/>
          </a:bodyPr>
          <a:lstStyle/>
          <a:p>
            <a:r>
              <a:rPr lang="en-US"/>
              <a:t>Image </a:t>
            </a:r>
            <a:r>
              <a:rPr lang="en-US">
                <a:hlinkClick r:id="rId3"/>
              </a:rPr>
              <a:t>source</a:t>
            </a:r>
            <a:r>
              <a:rPr lang="en-US"/>
              <a:t>.</a:t>
            </a:r>
          </a:p>
          <a:p>
            <a:endParaRPr lang="en-US"/>
          </a:p>
        </p:txBody>
      </p:sp>
      <p:pic>
        <p:nvPicPr>
          <p:cNvPr id="7" name="Picture 6" descr="A person in a scuba diving suit&#10;&#10;AI-generated content may be incorrect.">
            <a:extLst>
              <a:ext uri="{FF2B5EF4-FFF2-40B4-BE49-F238E27FC236}">
                <a16:creationId xmlns:a16="http://schemas.microsoft.com/office/drawing/2014/main" id="{6C0CFAC4-8691-594C-A808-FA57427D70FB}"/>
              </a:ext>
            </a:extLst>
          </p:cNvPr>
          <p:cNvPicPr>
            <a:picLocks noChangeAspect="1"/>
          </p:cNvPicPr>
          <p:nvPr/>
        </p:nvPicPr>
        <p:blipFill>
          <a:blip r:embed="rId4"/>
          <a:stretch>
            <a:fillRect/>
          </a:stretch>
        </p:blipFill>
        <p:spPr>
          <a:xfrm>
            <a:off x="5738565" y="1359775"/>
            <a:ext cx="5968526" cy="4137882"/>
          </a:xfrm>
          <a:prstGeom prst="rect">
            <a:avLst/>
          </a:prstGeom>
          <a:ln w="57150">
            <a:solidFill>
              <a:schemeClr val="accent5"/>
            </a:solidFill>
          </a:ln>
        </p:spPr>
      </p:pic>
      <p:sp>
        <p:nvSpPr>
          <p:cNvPr id="8" name="TextBox 7">
            <a:extLst>
              <a:ext uri="{FF2B5EF4-FFF2-40B4-BE49-F238E27FC236}">
                <a16:creationId xmlns:a16="http://schemas.microsoft.com/office/drawing/2014/main" id="{F764BAB9-0144-1426-31EF-7CE834A7333E}"/>
              </a:ext>
            </a:extLst>
          </p:cNvPr>
          <p:cNvSpPr txBox="1"/>
          <p:nvPr/>
        </p:nvSpPr>
        <p:spPr>
          <a:xfrm>
            <a:off x="839795" y="1434415"/>
            <a:ext cx="4310890" cy="4616648"/>
          </a:xfrm>
          <a:prstGeom prst="rect">
            <a:avLst/>
          </a:prstGeom>
          <a:noFill/>
        </p:spPr>
        <p:txBody>
          <a:bodyPr wrap="square" lIns="91440" tIns="45720" rIns="91440" bIns="45720" rtlCol="0" anchor="t">
            <a:spAutoFit/>
          </a:bodyPr>
          <a:lstStyle/>
          <a:p>
            <a:r>
              <a:rPr lang="en-US" sz="2800" kern="0">
                <a:ea typeface="+mn-lt"/>
                <a:cs typeface="+mn-lt"/>
              </a:rPr>
              <a:t>Stebbins (2009) defines serious leisure as the term given to niche activities, </a:t>
            </a:r>
            <a:r>
              <a:rPr lang="en-US" sz="2800" kern="0">
                <a:effectLst/>
                <a:ea typeface="+mn-lt"/>
                <a:cs typeface="+mn-lt"/>
              </a:rPr>
              <a:t>“</a:t>
            </a:r>
            <a:r>
              <a:rPr lang="en-US" sz="2800" kern="0">
                <a:ea typeface="+mn-lt"/>
                <a:cs typeface="+mn-lt"/>
              </a:rPr>
              <a:t>which involve significant personal effort based on specially acquired knowledge, training, experience </a:t>
            </a:r>
            <a:r>
              <a:rPr lang="en-US" sz="2800" kern="0">
                <a:effectLst/>
                <a:ea typeface="+mn-lt"/>
                <a:cs typeface="+mn-lt"/>
              </a:rPr>
              <a:t>or </a:t>
            </a:r>
            <a:r>
              <a:rPr lang="en-US" sz="2800" kern="0">
                <a:ea typeface="+mn-lt"/>
                <a:cs typeface="+mn-lt"/>
              </a:rPr>
              <a:t>skill” (p. 625).</a:t>
            </a:r>
            <a:endParaRPr lang="en-US" sz="2800"/>
          </a:p>
          <a:p>
            <a:endParaRPr lang="en-US" sz="2400" kern="0">
              <a:effectLst/>
              <a:latin typeface="Avenir Next LT Pro" panose="020B0504020202020204" pitchFamily="34" charset="77"/>
              <a:ea typeface="Calibri" panose="020F0502020204030204" pitchFamily="34" charset="0"/>
              <a:cs typeface="Times New Roman" panose="02020603050405020304" pitchFamily="18" charset="0"/>
            </a:endParaRPr>
          </a:p>
          <a:p>
            <a:endParaRPr lang="en-US"/>
          </a:p>
        </p:txBody>
      </p:sp>
    </p:spTree>
    <p:extLst>
      <p:ext uri="{BB962C8B-B14F-4D97-AF65-F5344CB8AC3E}">
        <p14:creationId xmlns:p14="http://schemas.microsoft.com/office/powerpoint/2010/main" val="3372699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Arc 58">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4679975-0D24-BC95-4BA4-02992B94F991}"/>
              </a:ext>
            </a:extLst>
          </p:cNvPr>
          <p:cNvSpPr>
            <a:spLocks noGrp="1"/>
          </p:cNvSpPr>
          <p:nvPr>
            <p:ph type="title"/>
          </p:nvPr>
        </p:nvSpPr>
        <p:spPr>
          <a:xfrm>
            <a:off x="8477694" y="425806"/>
            <a:ext cx="3618449" cy="1943099"/>
          </a:xfrm>
        </p:spPr>
        <p:txBody>
          <a:bodyPr vert="horz" lIns="91440" tIns="45720" rIns="91440" bIns="45720" rtlCol="0" anchor="ctr">
            <a:normAutofit/>
          </a:bodyPr>
          <a:lstStyle/>
          <a:p>
            <a:r>
              <a:rPr lang="en-US" sz="3200" kern="1200">
                <a:solidFill>
                  <a:schemeClr val="tx1"/>
                </a:solidFill>
                <a:latin typeface="+mj-lt"/>
                <a:ea typeface="+mj-ea"/>
                <a:cs typeface="+mj-cs"/>
              </a:rPr>
              <a:t>Information as a Safety-Oriented Practice</a:t>
            </a:r>
          </a:p>
        </p:txBody>
      </p:sp>
      <p:sp>
        <p:nvSpPr>
          <p:cNvPr id="61" name="Freeform: Shape 60">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black and white sign with a skeleton holding a scythe&#10;&#10;Description automatically generated">
            <a:extLst>
              <a:ext uri="{FF2B5EF4-FFF2-40B4-BE49-F238E27FC236}">
                <a16:creationId xmlns:a16="http://schemas.microsoft.com/office/drawing/2014/main" id="{84E80384-3B56-3E3A-24F0-27D928175B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025" y="685798"/>
            <a:ext cx="7366764" cy="5717353"/>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ln w="76200">
            <a:solidFill>
              <a:schemeClr val="accent1"/>
            </a:solidFill>
          </a:ln>
        </p:spPr>
      </p:pic>
      <p:sp>
        <p:nvSpPr>
          <p:cNvPr id="4" name="TextBox 3">
            <a:extLst>
              <a:ext uri="{FF2B5EF4-FFF2-40B4-BE49-F238E27FC236}">
                <a16:creationId xmlns:a16="http://schemas.microsoft.com/office/drawing/2014/main" id="{D3B3C6F4-BDC4-52D3-70F9-4F8FE130F3B1}"/>
              </a:ext>
            </a:extLst>
          </p:cNvPr>
          <p:cNvSpPr txBox="1"/>
          <p:nvPr/>
        </p:nvSpPr>
        <p:spPr>
          <a:xfrm>
            <a:off x="8477694" y="2232129"/>
            <a:ext cx="3295205" cy="3254149"/>
          </a:xfrm>
          <a:prstGeom prst="rect">
            <a:avLst/>
          </a:prstGeom>
        </p:spPr>
        <p:txBody>
          <a:bodyPr vert="horz" lIns="91440" tIns="45720" rIns="91440" bIns="45720" rtlCol="0" anchor="t">
            <a:noAutofit/>
          </a:bodyPr>
          <a:lstStyle/>
          <a:p>
            <a:r>
              <a:rPr lang="en-US" sz="2000">
                <a:ea typeface="+mn-lt"/>
                <a:cs typeface="+mn-lt"/>
              </a:rPr>
              <a:t>“I don’t do it for high risk. I do it for low risk, and it’s extremely meditative for me. Everyone has to evaluate their own risk-reward decisions profile, and what you’re comfortable with doing. I don’t think in all my years of diving I've ever done something for the excitement of it. Not once. Doesn’t even enter my mind.” - P11</a:t>
            </a:r>
          </a:p>
          <a:p>
            <a:pPr>
              <a:lnSpc>
                <a:spcPct val="90000"/>
              </a:lnSpc>
              <a:spcAft>
                <a:spcPts val="600"/>
              </a:spcAft>
            </a:pPr>
            <a:endParaRPr lang="en-US" sz="2000"/>
          </a:p>
        </p:txBody>
      </p:sp>
      <p:sp>
        <p:nvSpPr>
          <p:cNvPr id="3" name="TextBox 2">
            <a:extLst>
              <a:ext uri="{FF2B5EF4-FFF2-40B4-BE49-F238E27FC236}">
                <a16:creationId xmlns:a16="http://schemas.microsoft.com/office/drawing/2014/main" id="{47B3EFFB-4B22-C618-7DD3-BF812F5DFC11}"/>
              </a:ext>
            </a:extLst>
          </p:cNvPr>
          <p:cNvSpPr txBox="1"/>
          <p:nvPr/>
        </p:nvSpPr>
        <p:spPr>
          <a:xfrm>
            <a:off x="6147101" y="6442618"/>
            <a:ext cx="1669688" cy="646331"/>
          </a:xfrm>
          <a:prstGeom prst="rect">
            <a:avLst/>
          </a:prstGeom>
          <a:noFill/>
        </p:spPr>
        <p:txBody>
          <a:bodyPr wrap="none" rtlCol="0">
            <a:spAutoFit/>
          </a:bodyPr>
          <a:lstStyle/>
          <a:p>
            <a:r>
              <a:rPr lang="en-US"/>
              <a:t>Image </a:t>
            </a:r>
            <a:r>
              <a:rPr lang="en-US">
                <a:hlinkClick r:id="rId4"/>
              </a:rPr>
              <a:t>source</a:t>
            </a:r>
            <a:r>
              <a:rPr lang="en-US"/>
              <a:t>.</a:t>
            </a:r>
          </a:p>
          <a:p>
            <a:endParaRPr lang="en-US"/>
          </a:p>
        </p:txBody>
      </p:sp>
    </p:spTree>
    <p:extLst>
      <p:ext uri="{BB962C8B-B14F-4D97-AF65-F5344CB8AC3E}">
        <p14:creationId xmlns:p14="http://schemas.microsoft.com/office/powerpoint/2010/main" val="1313219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B304A14-32D0-4873-B914-423ED7B8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descr="A underwater cave with a fishing rod&#10;&#10;Description automatically generated">
            <a:extLst>
              <a:ext uri="{FF2B5EF4-FFF2-40B4-BE49-F238E27FC236}">
                <a16:creationId xmlns:a16="http://schemas.microsoft.com/office/drawing/2014/main" id="{B5B03216-FC08-F64A-16E8-A820A3948007}"/>
              </a:ext>
            </a:extLst>
          </p:cNvPr>
          <p:cNvPicPr>
            <a:picLocks noChangeAspect="1"/>
          </p:cNvPicPr>
          <p:nvPr/>
        </p:nvPicPr>
        <p:blipFill rotWithShape="1">
          <a:blip r:embed="rId3"/>
          <a:srcRect l="18508" r="6382"/>
          <a:stretch/>
        </p:blipFill>
        <p:spPr>
          <a:xfrm>
            <a:off x="6435441" y="1109563"/>
            <a:ext cx="5756559" cy="5748437"/>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p:spPr>
      </p:pic>
      <p:sp>
        <p:nvSpPr>
          <p:cNvPr id="13" name="!!Oval">
            <a:extLst>
              <a:ext uri="{FF2B5EF4-FFF2-40B4-BE49-F238E27FC236}">
                <a16:creationId xmlns:a16="http://schemas.microsoft.com/office/drawing/2014/main" id="{1D460C86-854F-4FB3-ABC2-E823D8FEB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3451" y="1656147"/>
            <a:ext cx="546100" cy="546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Arc">
            <a:extLst>
              <a:ext uri="{FF2B5EF4-FFF2-40B4-BE49-F238E27FC236}">
                <a16:creationId xmlns:a16="http://schemas.microsoft.com/office/drawing/2014/main" id="{BB48116A-278A-4CC5-89D3-9DE8E8FF1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739"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3A53D1B6-B6CC-9A4E-E116-0C023A31D6E8}"/>
              </a:ext>
            </a:extLst>
          </p:cNvPr>
          <p:cNvSpPr txBox="1"/>
          <p:nvPr/>
        </p:nvSpPr>
        <p:spPr>
          <a:xfrm>
            <a:off x="1208340" y="1377366"/>
            <a:ext cx="4379771" cy="4091592"/>
          </a:xfrm>
          <a:prstGeom prst="rect">
            <a:avLst/>
          </a:prstGeom>
        </p:spPr>
        <p:txBody>
          <a:bodyPr vert="horz" lIns="91440" tIns="45720" rIns="91440" bIns="45720" rtlCol="0" anchor="t">
            <a:noAutofit/>
          </a:bodyPr>
          <a:lstStyle/>
          <a:p>
            <a:r>
              <a:rPr lang="en-CA" sz="3200" i="1">
                <a:ea typeface="+mn-lt"/>
                <a:cs typeface="+mn-lt"/>
              </a:rPr>
              <a:t>Information is integral to the sport of cave diving, acting as an indispensable part of the equipment and critical to the relationship between divers and the environment. </a:t>
            </a:r>
            <a:endParaRPr lang="en-US" sz="3200" i="1">
              <a:ea typeface="+mn-lt"/>
              <a:cs typeface="+mn-lt"/>
            </a:endParaRPr>
          </a:p>
          <a:p>
            <a:endParaRPr lang="en-US" sz="2800"/>
          </a:p>
        </p:txBody>
      </p:sp>
    </p:spTree>
    <p:extLst>
      <p:ext uri="{BB962C8B-B14F-4D97-AF65-F5344CB8AC3E}">
        <p14:creationId xmlns:p14="http://schemas.microsoft.com/office/powerpoint/2010/main" val="2965481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01AC375-A507-3634-0E9C-72DB72037533}"/>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B60D47D4-0CE2-41FD-4822-6E7B6CA82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 scuba diver in a cave&#10;&#10;Description automatically generated">
            <a:extLst>
              <a:ext uri="{FF2B5EF4-FFF2-40B4-BE49-F238E27FC236}">
                <a16:creationId xmlns:a16="http://schemas.microsoft.com/office/drawing/2014/main" id="{70CC6ED4-4F3A-B3AD-90A7-7FC8E7FEB0A8}"/>
              </a:ext>
            </a:extLst>
          </p:cNvPr>
          <p:cNvPicPr>
            <a:picLocks noChangeAspect="1"/>
          </p:cNvPicPr>
          <p:nvPr/>
        </p:nvPicPr>
        <p:blipFill rotWithShape="1">
          <a:blip r:embed="rId3"/>
          <a:srcRect t="8242" r="-1" b="16739"/>
          <a:stretch/>
        </p:blipFill>
        <p:spPr>
          <a:xfrm>
            <a:off x="4791515" y="2694214"/>
            <a:ext cx="7400485" cy="4163786"/>
          </a:xfrm>
          <a:custGeom>
            <a:avLst/>
            <a:gdLst/>
            <a:ahLst/>
            <a:cxnLst/>
            <a:rect l="l" t="t" r="r" b="b"/>
            <a:pathLst>
              <a:path w="5580942" h="5519103">
                <a:moveTo>
                  <a:pt x="169765" y="0"/>
                </a:moveTo>
                <a:lnTo>
                  <a:pt x="5580942" y="0"/>
                </a:lnTo>
                <a:lnTo>
                  <a:pt x="5580942" y="5519103"/>
                </a:lnTo>
                <a:lnTo>
                  <a:pt x="9100" y="5519103"/>
                </a:lnTo>
                <a:lnTo>
                  <a:pt x="0" y="5474029"/>
                </a:lnTo>
                <a:lnTo>
                  <a:pt x="0" y="169765"/>
                </a:lnTo>
                <a:cubicBezTo>
                  <a:pt x="0" y="76006"/>
                  <a:pt x="76006" y="0"/>
                  <a:pt x="169765" y="0"/>
                </a:cubicBezTo>
                <a:close/>
              </a:path>
            </a:pathLst>
          </a:custGeom>
          <a:ln w="76200">
            <a:solidFill>
              <a:schemeClr val="accent4"/>
            </a:solidFill>
          </a:ln>
        </p:spPr>
      </p:pic>
      <p:sp>
        <p:nvSpPr>
          <p:cNvPr id="44" name="Oval 43">
            <a:extLst>
              <a:ext uri="{FF2B5EF4-FFF2-40B4-BE49-F238E27FC236}">
                <a16:creationId xmlns:a16="http://schemas.microsoft.com/office/drawing/2014/main" id="{64301DCF-86CD-7241-9DEF-FDAB64B8C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5924" y="1656147"/>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6" name="Arc 45">
            <a:extLst>
              <a:ext uri="{FF2B5EF4-FFF2-40B4-BE49-F238E27FC236}">
                <a16:creationId xmlns:a16="http://schemas.microsoft.com/office/drawing/2014/main" id="{F094BA1A-B19E-3DB1-5359-F39759BF2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87212"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7AA997E-A6D3-5385-AD2D-A4958CDAA0A2}"/>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4400"/>
              <a:t>Interesting "Cookies" to Follow...</a:t>
            </a:r>
            <a:endParaRPr lang="en-US">
              <a:ea typeface="+mj-ea"/>
              <a:cs typeface="+mj-cs"/>
            </a:endParaRPr>
          </a:p>
        </p:txBody>
      </p:sp>
      <p:sp>
        <p:nvSpPr>
          <p:cNvPr id="4" name="TextBox 3">
            <a:extLst>
              <a:ext uri="{FF2B5EF4-FFF2-40B4-BE49-F238E27FC236}">
                <a16:creationId xmlns:a16="http://schemas.microsoft.com/office/drawing/2014/main" id="{183BD140-D951-1511-DCF3-1F60674C3C3F}"/>
              </a:ext>
            </a:extLst>
          </p:cNvPr>
          <p:cNvSpPr txBox="1"/>
          <p:nvPr/>
        </p:nvSpPr>
        <p:spPr>
          <a:xfrm>
            <a:off x="241610" y="1882698"/>
            <a:ext cx="4547546" cy="4379642"/>
          </a:xfrm>
          <a:prstGeom prst="rect">
            <a:avLst/>
          </a:prstGeom>
        </p:spPr>
        <p:txBody>
          <a:bodyPr vert="horz" lIns="91440" tIns="45720" rIns="91440" bIns="45720" rtlCol="0" anchor="t">
            <a:normAutofit/>
          </a:bodyPr>
          <a:lstStyle/>
          <a:p>
            <a:pPr marL="742950" lvl="1" indent="-285750">
              <a:lnSpc>
                <a:spcPct val="90000"/>
              </a:lnSpc>
              <a:spcBef>
                <a:spcPts val="500"/>
              </a:spcBef>
              <a:buFont typeface="Arial"/>
              <a:buChar char="•"/>
            </a:pPr>
            <a:r>
              <a:rPr lang="en-US" sz="2800">
                <a:ea typeface="+mn-lt"/>
                <a:cs typeface="+mn-lt"/>
              </a:rPr>
              <a:t>Gender imbalances </a:t>
            </a:r>
            <a:br>
              <a:rPr lang="en-US" sz="2800">
                <a:ea typeface="+mn-lt"/>
                <a:cs typeface="+mn-lt"/>
              </a:rPr>
            </a:br>
            <a:endParaRPr lang="en-US" sz="2800">
              <a:ea typeface="+mn-lt"/>
              <a:cs typeface="+mn-lt"/>
            </a:endParaRPr>
          </a:p>
          <a:p>
            <a:pPr marL="742950" lvl="1" indent="-285750">
              <a:lnSpc>
                <a:spcPct val="90000"/>
              </a:lnSpc>
              <a:spcBef>
                <a:spcPts val="500"/>
              </a:spcBef>
              <a:buFont typeface="Arial"/>
              <a:buChar char="•"/>
            </a:pPr>
            <a:r>
              <a:rPr lang="en-US" sz="2800">
                <a:ea typeface="+mn-lt"/>
                <a:cs typeface="+mn-lt"/>
              </a:rPr>
              <a:t>Geographic differences </a:t>
            </a:r>
            <a:br>
              <a:rPr lang="en-US" sz="2800">
                <a:ea typeface="+mn-lt"/>
                <a:cs typeface="+mn-lt"/>
              </a:rPr>
            </a:br>
            <a:endParaRPr lang="en-US" sz="2800">
              <a:ea typeface="+mn-lt"/>
              <a:cs typeface="+mn-lt"/>
            </a:endParaRPr>
          </a:p>
          <a:p>
            <a:pPr marL="742950" lvl="1" indent="-285750">
              <a:lnSpc>
                <a:spcPct val="90000"/>
              </a:lnSpc>
              <a:spcBef>
                <a:spcPts val="500"/>
              </a:spcBef>
              <a:buFont typeface="Arial"/>
              <a:buChar char="•"/>
            </a:pPr>
            <a:r>
              <a:rPr lang="en-US" sz="2800">
                <a:ea typeface="+mn-lt"/>
                <a:cs typeface="+mn-lt"/>
              </a:rPr>
              <a:t>Generational differences</a:t>
            </a:r>
            <a:br>
              <a:rPr lang="en-US" sz="2800">
                <a:ea typeface="+mn-lt"/>
                <a:cs typeface="+mn-lt"/>
              </a:rPr>
            </a:br>
            <a:endParaRPr lang="en-US" sz="2800">
              <a:ea typeface="+mn-lt"/>
              <a:cs typeface="+mn-lt"/>
            </a:endParaRPr>
          </a:p>
          <a:p>
            <a:pPr marL="742950" lvl="1" indent="-285750">
              <a:lnSpc>
                <a:spcPct val="90000"/>
              </a:lnSpc>
              <a:spcBef>
                <a:spcPts val="500"/>
              </a:spcBef>
              <a:buFont typeface="Arial"/>
              <a:buChar char="•"/>
            </a:pPr>
            <a:r>
              <a:rPr lang="en-US" sz="2800">
                <a:ea typeface="+mn-lt"/>
                <a:cs typeface="+mn-lt"/>
              </a:rPr>
              <a:t>Public perception</a:t>
            </a:r>
          </a:p>
          <a:p>
            <a:pPr lvl="1">
              <a:lnSpc>
                <a:spcPct val="90000"/>
              </a:lnSpc>
              <a:spcBef>
                <a:spcPts val="500"/>
              </a:spcBef>
            </a:pPr>
            <a:endParaRPr lang="en-US" sz="2800"/>
          </a:p>
          <a:p>
            <a:pPr>
              <a:lnSpc>
                <a:spcPct val="90000"/>
              </a:lnSpc>
              <a:spcAft>
                <a:spcPts val="600"/>
              </a:spcAft>
            </a:pPr>
            <a:endParaRPr lang="en-US" sz="2200"/>
          </a:p>
        </p:txBody>
      </p:sp>
    </p:spTree>
    <p:extLst>
      <p:ext uri="{BB962C8B-B14F-4D97-AF65-F5344CB8AC3E}">
        <p14:creationId xmlns:p14="http://schemas.microsoft.com/office/powerpoint/2010/main" val="10409729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CB6E2F43-29E9-49D9-91FC-E5FEFAAA7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Content Placeholder 7" descr="A person in a scuba suit in a river&#10;&#10;Description automatically generated">
            <a:extLst>
              <a:ext uri="{FF2B5EF4-FFF2-40B4-BE49-F238E27FC236}">
                <a16:creationId xmlns:a16="http://schemas.microsoft.com/office/drawing/2014/main" id="{8239E89C-1695-BDDF-6AD3-F47E0011FC97}"/>
              </a:ext>
            </a:extLst>
          </p:cNvPr>
          <p:cNvPicPr>
            <a:picLocks noGrp="1" noChangeAspect="1"/>
          </p:cNvPicPr>
          <p:nvPr>
            <p:ph idx="1"/>
          </p:nvPr>
        </p:nvPicPr>
        <p:blipFill>
          <a:blip r:embed="rId3"/>
          <a:stretch>
            <a:fillRect/>
          </a:stretch>
        </p:blipFill>
        <p:spPr>
          <a:xfrm>
            <a:off x="6611058" y="2672294"/>
            <a:ext cx="5580942" cy="4185706"/>
          </a:xfrm>
          <a:custGeom>
            <a:avLst/>
            <a:gdLst/>
            <a:ahLst/>
            <a:cxnLst/>
            <a:rect l="l" t="t" r="r" b="b"/>
            <a:pathLst>
              <a:path w="5580942" h="5519103">
                <a:moveTo>
                  <a:pt x="169765" y="0"/>
                </a:moveTo>
                <a:lnTo>
                  <a:pt x="5580942" y="0"/>
                </a:lnTo>
                <a:lnTo>
                  <a:pt x="5580942" y="5519103"/>
                </a:lnTo>
                <a:lnTo>
                  <a:pt x="9100" y="5519103"/>
                </a:lnTo>
                <a:lnTo>
                  <a:pt x="0" y="5474029"/>
                </a:lnTo>
                <a:lnTo>
                  <a:pt x="0" y="169765"/>
                </a:lnTo>
                <a:cubicBezTo>
                  <a:pt x="0" y="76006"/>
                  <a:pt x="76006" y="0"/>
                  <a:pt x="169765" y="0"/>
                </a:cubicBezTo>
                <a:close/>
              </a:path>
            </a:pathLst>
          </a:custGeom>
          <a:ln w="76200">
            <a:solidFill>
              <a:schemeClr val="accent5"/>
            </a:solidFill>
          </a:ln>
        </p:spPr>
      </p:pic>
      <p:sp>
        <p:nvSpPr>
          <p:cNvPr id="28" name="Oval 27">
            <a:extLst>
              <a:ext uri="{FF2B5EF4-FFF2-40B4-BE49-F238E27FC236}">
                <a16:creationId xmlns:a16="http://schemas.microsoft.com/office/drawing/2014/main" id="{8E63CC27-1C86-4653-8866-79C24C5C5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5924" y="1656147"/>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 name="Arc 29">
            <a:extLst>
              <a:ext uri="{FF2B5EF4-FFF2-40B4-BE49-F238E27FC236}">
                <a16:creationId xmlns:a16="http://schemas.microsoft.com/office/drawing/2014/main" id="{3BA62E19-CD42-4C09-B825-844B4943D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87212"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5F978E2-15BE-FF7F-3942-CEB34505CA37}"/>
              </a:ext>
            </a:extLst>
          </p:cNvPr>
          <p:cNvSpPr>
            <a:spLocks noGrp="1"/>
          </p:cNvSpPr>
          <p:nvPr>
            <p:ph type="title"/>
          </p:nvPr>
        </p:nvSpPr>
        <p:spPr>
          <a:xfrm>
            <a:off x="838200" y="604105"/>
            <a:ext cx="10515600" cy="1325563"/>
          </a:xfrm>
        </p:spPr>
        <p:txBody>
          <a:bodyPr vert="horz" lIns="91440" tIns="45720" rIns="91440" bIns="45720" rtlCol="0" anchor="ctr">
            <a:normAutofit/>
          </a:bodyPr>
          <a:lstStyle/>
          <a:p>
            <a:r>
              <a:rPr lang="en-US" sz="4400"/>
              <a:t>Extending our Results </a:t>
            </a:r>
            <a:br>
              <a:rPr lang="en-US" sz="4400">
                <a:cs typeface="Aharoni"/>
              </a:rPr>
            </a:br>
            <a:r>
              <a:rPr lang="en-US" sz="4400"/>
              <a:t>Beyond the Cave</a:t>
            </a:r>
            <a:endParaRPr lang="en-US" sz="4400" kern="1200">
              <a:solidFill>
                <a:schemeClr val="tx1"/>
              </a:solidFill>
              <a:latin typeface="+mj-lt"/>
              <a:ea typeface="+mj-ea"/>
              <a:cs typeface="+mj-cs"/>
            </a:endParaRPr>
          </a:p>
        </p:txBody>
      </p:sp>
      <p:sp>
        <p:nvSpPr>
          <p:cNvPr id="4" name="TextBox 3">
            <a:extLst>
              <a:ext uri="{FF2B5EF4-FFF2-40B4-BE49-F238E27FC236}">
                <a16:creationId xmlns:a16="http://schemas.microsoft.com/office/drawing/2014/main" id="{84B17853-5D57-1676-72C3-084B0B8909EA}"/>
              </a:ext>
            </a:extLst>
          </p:cNvPr>
          <p:cNvSpPr txBox="1"/>
          <p:nvPr/>
        </p:nvSpPr>
        <p:spPr>
          <a:xfrm>
            <a:off x="844779" y="3430324"/>
            <a:ext cx="5439136" cy="4119470"/>
          </a:xfrm>
          <a:prstGeom prst="rect">
            <a:avLst/>
          </a:prstGeom>
        </p:spPr>
        <p:txBody>
          <a:bodyPr vert="horz" lIns="91440" tIns="45720" rIns="91440" bIns="45720" rtlCol="0" anchor="t">
            <a:noAutofit/>
          </a:bodyPr>
          <a:lstStyle/>
          <a:p>
            <a:r>
              <a:rPr lang="en-US" sz="2800">
                <a:ea typeface="+mn-lt"/>
                <a:cs typeface="+mn-lt"/>
              </a:rPr>
              <a:t>"There's old mountaineers and there's bold mountaineers. There's no old, bold mountaineers. That works the same for cave diving." - P15 </a:t>
            </a:r>
            <a:endParaRPr lang="en-US" sz="2800"/>
          </a:p>
        </p:txBody>
      </p:sp>
    </p:spTree>
    <p:extLst>
      <p:ext uri="{BB962C8B-B14F-4D97-AF65-F5344CB8AC3E}">
        <p14:creationId xmlns:p14="http://schemas.microsoft.com/office/powerpoint/2010/main" val="16267026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clear water with trees and blue sky&#10;&#10;Description automatically generated">
            <a:extLst>
              <a:ext uri="{FF2B5EF4-FFF2-40B4-BE49-F238E27FC236}">
                <a16:creationId xmlns:a16="http://schemas.microsoft.com/office/drawing/2014/main" id="{4E6223D1-A04E-C781-9FD3-0AEBB796CCCB}"/>
              </a:ext>
            </a:extLst>
          </p:cNvPr>
          <p:cNvPicPr>
            <a:picLocks noGrp="1" noChangeAspect="1"/>
          </p:cNvPicPr>
          <p:nvPr>
            <p:ph idx="1"/>
          </p:nvPr>
        </p:nvPicPr>
        <p:blipFill rotWithShape="1">
          <a:blip r:embed="rId3"/>
          <a:srcRect t="6969" b="18031"/>
          <a:stretch/>
        </p:blipFill>
        <p:spPr>
          <a:xfrm>
            <a:off x="20" y="10"/>
            <a:ext cx="12191980" cy="6857990"/>
          </a:xfrm>
          <a:prstGeom prst="rect">
            <a:avLst/>
          </a:prstGeom>
        </p:spPr>
      </p:pic>
      <p:sp>
        <p:nvSpPr>
          <p:cNvPr id="15" name="Rectangle 14">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7">
            <a:extLst>
              <a:ext uri="{FF2B5EF4-FFF2-40B4-BE49-F238E27FC236}">
                <a16:creationId xmlns:a16="http://schemas.microsoft.com/office/drawing/2014/main" id="{C1B76C04-7DCE-B831-8DB1-254EB8868015}"/>
              </a:ext>
            </a:extLst>
          </p:cNvPr>
          <p:cNvSpPr txBox="1">
            <a:spLocks/>
          </p:cNvSpPr>
          <p:nvPr/>
        </p:nvSpPr>
        <p:spPr>
          <a:xfrm>
            <a:off x="275658" y="237466"/>
            <a:ext cx="11640803" cy="7202853"/>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sz="1100">
                <a:ea typeface="+mn-lt"/>
                <a:cs typeface="+mn-lt"/>
              </a:rPr>
              <a:t>Bergstrom, K., &amp; Neo, R. (2020). Searching for the stairway to heaven: Information seeking about an illegal hiking trail in Hawai’i. </a:t>
            </a:r>
            <a:r>
              <a:rPr lang="en-US" sz="1100" i="1">
                <a:ea typeface="+mn-lt"/>
                <a:cs typeface="+mn-lt"/>
              </a:rPr>
              <a:t>Leisure Studies, 39</a:t>
            </a:r>
            <a:r>
              <a:rPr lang="en-US" sz="1100">
                <a:ea typeface="+mn-lt"/>
                <a:cs typeface="+mn-lt"/>
              </a:rPr>
              <a:t>(5), 751-764. </a:t>
            </a:r>
            <a:r>
              <a:rPr lang="en-CA" sz="1100" u="sng">
                <a:ea typeface="+mn-lt"/>
                <a:cs typeface="+mn-lt"/>
                <a:hlinkClick r:id="rId4"/>
              </a:rPr>
              <a:t>https://doi.org/10.1080/02614367.2020.1770844</a:t>
            </a:r>
            <a:r>
              <a:rPr lang="en-CA" sz="1100">
                <a:ea typeface="+mn-lt"/>
                <a:cs typeface="+mn-lt"/>
              </a:rPr>
              <a:t> </a:t>
            </a:r>
            <a:endParaRPr lang="en-US" sz="1100">
              <a:ea typeface="+mn-lt"/>
              <a:cs typeface="+mn-lt"/>
            </a:endParaRPr>
          </a:p>
          <a:p>
            <a:pPr>
              <a:buNone/>
            </a:pPr>
            <a:r>
              <a:rPr lang="en-CA" sz="1100">
                <a:ea typeface="+mn-lt"/>
                <a:cs typeface="+mn-lt"/>
              </a:rPr>
              <a:t>Braun, V., &amp; Clarke, V. (2006). Using thematic analysis in psychology. </a:t>
            </a:r>
            <a:r>
              <a:rPr lang="en-CA" sz="1100" i="1">
                <a:ea typeface="+mn-lt"/>
                <a:cs typeface="+mn-lt"/>
              </a:rPr>
              <a:t>Qualitative Research in Psychology, 3</a:t>
            </a:r>
            <a:r>
              <a:rPr lang="en-CA" sz="1100">
                <a:ea typeface="+mn-lt"/>
                <a:cs typeface="+mn-lt"/>
              </a:rPr>
              <a:t>(2), 77-101. </a:t>
            </a:r>
            <a:r>
              <a:rPr lang="en-CA" sz="1100" u="sng">
                <a:ea typeface="+mn-lt"/>
                <a:cs typeface="+mn-lt"/>
                <a:hlinkClick r:id="rId5"/>
              </a:rPr>
              <a:t>https://doi.org/10.1191/1478088706qp063oa</a:t>
            </a:r>
            <a:r>
              <a:rPr lang="en-CA" sz="1100">
                <a:ea typeface="+mn-lt"/>
                <a:cs typeface="+mn-lt"/>
              </a:rPr>
              <a:t> </a:t>
            </a:r>
            <a:endParaRPr lang="en-US" sz="1100">
              <a:ea typeface="+mn-lt"/>
              <a:cs typeface="+mn-lt"/>
            </a:endParaRPr>
          </a:p>
          <a:p>
            <a:pPr>
              <a:buNone/>
            </a:pPr>
            <a:r>
              <a:rPr lang="en-US" sz="1100">
                <a:ea typeface="+mn-lt"/>
                <a:cs typeface="+mn-lt"/>
              </a:rPr>
              <a:t>Breivik, G. (1999). Empirical studies of risk sport. Oslo: </a:t>
            </a:r>
            <a:r>
              <a:rPr lang="en-US" sz="1100" err="1">
                <a:ea typeface="+mn-lt"/>
                <a:cs typeface="+mn-lt"/>
              </a:rPr>
              <a:t>Norges</a:t>
            </a:r>
            <a:r>
              <a:rPr lang="en-US" sz="1100">
                <a:ea typeface="+mn-lt"/>
                <a:cs typeface="+mn-lt"/>
              </a:rPr>
              <a:t> </a:t>
            </a:r>
            <a:r>
              <a:rPr lang="en-US" sz="1100" err="1">
                <a:ea typeface="+mn-lt"/>
                <a:cs typeface="+mn-lt"/>
              </a:rPr>
              <a:t>idrettshøgskole</a:t>
            </a:r>
            <a:r>
              <a:rPr lang="en-US" sz="1100">
                <a:ea typeface="+mn-lt"/>
                <a:cs typeface="+mn-lt"/>
              </a:rPr>
              <a:t>, </a:t>
            </a:r>
            <a:r>
              <a:rPr lang="en-US" sz="1100" err="1">
                <a:ea typeface="+mn-lt"/>
                <a:cs typeface="+mn-lt"/>
              </a:rPr>
              <a:t>Institutt</a:t>
            </a:r>
            <a:r>
              <a:rPr lang="en-US" sz="1100">
                <a:ea typeface="+mn-lt"/>
                <a:cs typeface="+mn-lt"/>
              </a:rPr>
              <a:t> for </a:t>
            </a:r>
            <a:r>
              <a:rPr lang="en-US" sz="1100" err="1">
                <a:ea typeface="+mn-lt"/>
                <a:cs typeface="+mn-lt"/>
              </a:rPr>
              <a:t>samfunnsfag</a:t>
            </a:r>
            <a:r>
              <a:rPr lang="en-US" sz="1100">
                <a:ea typeface="+mn-lt"/>
                <a:cs typeface="+mn-lt"/>
              </a:rPr>
              <a:t>. </a:t>
            </a:r>
          </a:p>
          <a:p>
            <a:pPr>
              <a:buNone/>
            </a:pPr>
            <a:r>
              <a:rPr lang="en-CA" sz="1100">
                <a:ea typeface="+mn-lt"/>
                <a:cs typeface="+mn-lt"/>
              </a:rPr>
              <a:t>Chatman, E. A. (1999). A theory of life in the round. </a:t>
            </a:r>
            <a:r>
              <a:rPr lang="en-CA" sz="1100" i="1">
                <a:ea typeface="+mn-lt"/>
                <a:cs typeface="+mn-lt"/>
              </a:rPr>
              <a:t>JASIS, 50</a:t>
            </a:r>
            <a:r>
              <a:rPr lang="en-CA" sz="1100">
                <a:ea typeface="+mn-lt"/>
                <a:cs typeface="+mn-lt"/>
              </a:rPr>
              <a:t>(3), 207–217. </a:t>
            </a:r>
            <a:r>
              <a:rPr lang="en-CA" sz="1100" u="sng">
                <a:ea typeface="+mn-lt"/>
                <a:cs typeface="+mn-lt"/>
                <a:hlinkClick r:id="rId6"/>
              </a:rPr>
              <a:t>https://www.proquest.com/docview/231397230?sourcetype=Scholarly%20Journals</a:t>
            </a:r>
            <a:endParaRPr lang="en-US" sz="1100">
              <a:ea typeface="+mn-lt"/>
              <a:cs typeface="+mn-lt"/>
            </a:endParaRPr>
          </a:p>
          <a:p>
            <a:pPr>
              <a:buNone/>
            </a:pPr>
            <a:r>
              <a:rPr lang="en-US" sz="1100">
                <a:ea typeface="+mn-lt"/>
                <a:cs typeface="+mn-lt"/>
              </a:rPr>
              <a:t>Cohen, R., Baluch, B., &amp; Duffy, L. J. (2018). Defining extreme sport: Conceptions and misconceptions. </a:t>
            </a:r>
            <a:r>
              <a:rPr lang="en-US" sz="1100" i="1">
                <a:ea typeface="+mn-lt"/>
                <a:cs typeface="+mn-lt"/>
              </a:rPr>
              <a:t>Frontiers in Psychology</a:t>
            </a:r>
            <a:r>
              <a:rPr lang="en-US" sz="1100">
                <a:ea typeface="+mn-lt"/>
                <a:cs typeface="+mn-lt"/>
              </a:rPr>
              <a:t>. </a:t>
            </a:r>
            <a:r>
              <a:rPr lang="en-US" sz="1100" u="sng">
                <a:ea typeface="+mn-lt"/>
                <a:cs typeface="+mn-lt"/>
                <a:hlinkClick r:id="rId7"/>
              </a:rPr>
              <a:t>https://doi.org/10.3389/fpsyg.2018.01974</a:t>
            </a:r>
            <a:r>
              <a:rPr lang="en-US" sz="1100">
                <a:ea typeface="+mn-lt"/>
                <a:cs typeface="+mn-lt"/>
              </a:rPr>
              <a:t> </a:t>
            </a:r>
          </a:p>
          <a:p>
            <a:pPr>
              <a:buNone/>
            </a:pPr>
            <a:r>
              <a:rPr lang="en-CA" sz="1100">
                <a:ea typeface="+mn-lt"/>
                <a:cs typeface="+mn-lt"/>
              </a:rPr>
              <a:t>Dervin, B. (1998). Sense-making theory and practice: An overview of user interests in knowledge seeking and use. </a:t>
            </a:r>
            <a:r>
              <a:rPr lang="en-CA" sz="1100" i="1">
                <a:ea typeface="+mn-lt"/>
                <a:cs typeface="+mn-lt"/>
              </a:rPr>
              <a:t>Journal of Knowledge Management, 2</a:t>
            </a:r>
            <a:r>
              <a:rPr lang="en-CA" sz="1100">
                <a:ea typeface="+mn-lt"/>
                <a:cs typeface="+mn-lt"/>
              </a:rPr>
              <a:t>(2), 26-46. </a:t>
            </a:r>
            <a:r>
              <a:rPr lang="en-CA" sz="1100" u="sng">
                <a:ea typeface="+mn-lt"/>
                <a:cs typeface="+mn-lt"/>
                <a:hlinkClick r:id="rId8"/>
              </a:rPr>
              <a:t>http://doi.org/10.1108/13673279810249369</a:t>
            </a:r>
            <a:r>
              <a:rPr lang="en-CA" sz="1100">
                <a:ea typeface="+mn-lt"/>
                <a:cs typeface="+mn-lt"/>
              </a:rPr>
              <a:t> </a:t>
            </a:r>
            <a:endParaRPr lang="en-CA" sz="1100">
              <a:latin typeface="Avenir Next LT Pro"/>
              <a:ea typeface="+mn-lt"/>
              <a:cs typeface="+mn-lt"/>
            </a:endParaRPr>
          </a:p>
          <a:p>
            <a:pPr>
              <a:buNone/>
            </a:pPr>
            <a:r>
              <a:rPr lang="en-CA" sz="1100">
                <a:latin typeface="Avenir Next LT Pro"/>
                <a:ea typeface="+mn-lt"/>
                <a:cs typeface="+mn-lt"/>
              </a:rPr>
              <a:t>Given, L. M., </a:t>
            </a:r>
            <a:r>
              <a:rPr lang="en-CA" sz="1100" err="1">
                <a:latin typeface="Avenir Next LT Pro"/>
                <a:ea typeface="+mn-lt"/>
                <a:cs typeface="+mn-lt"/>
              </a:rPr>
              <a:t>Opryshko</a:t>
            </a:r>
            <a:r>
              <a:rPr lang="en-CA" sz="1100">
                <a:latin typeface="Avenir Next LT Pro"/>
                <a:ea typeface="+mn-lt"/>
                <a:cs typeface="+mn-lt"/>
              </a:rPr>
              <a:t>, A., Julien, H., &amp; Smith, J. (2011). Photovoice: A participatory method for information science. </a:t>
            </a:r>
            <a:r>
              <a:rPr lang="en-CA" sz="1100" i="1">
                <a:ea typeface="+mn-lt"/>
                <a:cs typeface="+mn-lt"/>
              </a:rPr>
              <a:t>Proceedings of the American Society for Information Science and Technology</a:t>
            </a:r>
            <a:r>
              <a:rPr lang="en-CA" sz="1100">
                <a:latin typeface="Avenir Next LT Pro"/>
                <a:ea typeface="+mn-lt"/>
                <a:cs typeface="+mn-lt"/>
              </a:rPr>
              <a:t>, 48. </a:t>
            </a:r>
            <a:r>
              <a:rPr lang="en-CA" sz="1100">
                <a:solidFill>
                  <a:srgbClr val="0000FF"/>
                </a:solidFill>
                <a:latin typeface="Avenir Next LT Pro"/>
                <a:ea typeface="+mn-lt"/>
                <a:cs typeface="+mn-lt"/>
                <a:hlinkClick r:id="rId9"/>
              </a:rPr>
              <a:t>http://dx.doi.org/10.1002/meet.2011.14504801209</a:t>
            </a:r>
            <a:r>
              <a:rPr lang="en-CA" sz="1100">
                <a:solidFill>
                  <a:srgbClr val="0000FF"/>
                </a:solidFill>
                <a:latin typeface="Avenir Next LT Pro"/>
                <a:ea typeface="+mn-lt"/>
                <a:cs typeface="+mn-lt"/>
              </a:rPr>
              <a:t> </a:t>
            </a:r>
            <a:endParaRPr lang="en-CA" sz="1100">
              <a:latin typeface="Avenir Next LT Pro"/>
              <a:ea typeface="+mn-lt"/>
              <a:cs typeface="+mn-lt"/>
            </a:endParaRPr>
          </a:p>
          <a:p>
            <a:pPr>
              <a:buNone/>
            </a:pPr>
            <a:r>
              <a:rPr lang="en-US" sz="1100" err="1">
                <a:ea typeface="+mn-lt"/>
                <a:cs typeface="+mn-lt"/>
              </a:rPr>
              <a:t>Gorichanaz</a:t>
            </a:r>
            <a:r>
              <a:rPr lang="en-US" sz="1100">
                <a:ea typeface="+mn-lt"/>
                <a:cs typeface="+mn-lt"/>
              </a:rPr>
              <a:t>, T. (2017). The information of story: The genre and information activities of ultrarunning race reports. </a:t>
            </a:r>
            <a:r>
              <a:rPr lang="en-US" sz="1100" i="1" err="1">
                <a:ea typeface="+mn-lt"/>
                <a:cs typeface="+mn-lt"/>
              </a:rPr>
              <a:t>Aslib</a:t>
            </a:r>
            <a:r>
              <a:rPr lang="en-US" sz="1100" i="1">
                <a:ea typeface="+mn-lt"/>
                <a:cs typeface="+mn-lt"/>
              </a:rPr>
              <a:t> Journal of Information Management</a:t>
            </a:r>
            <a:r>
              <a:rPr lang="en-US" sz="1100">
                <a:ea typeface="+mn-lt"/>
                <a:cs typeface="+mn-lt"/>
              </a:rPr>
              <a:t>, </a:t>
            </a:r>
            <a:r>
              <a:rPr lang="en-US" sz="1100" i="1">
                <a:ea typeface="+mn-lt"/>
                <a:cs typeface="+mn-lt"/>
              </a:rPr>
              <a:t>69</a:t>
            </a:r>
            <a:r>
              <a:rPr lang="en-US" sz="1100">
                <a:ea typeface="+mn-lt"/>
                <a:cs typeface="+mn-lt"/>
              </a:rPr>
              <a:t>(4), 460–474. </a:t>
            </a:r>
            <a:r>
              <a:rPr lang="en-US" sz="1100" u="sng">
                <a:ea typeface="+mn-lt"/>
                <a:cs typeface="+mn-lt"/>
                <a:hlinkClick r:id="rId10"/>
              </a:rPr>
              <a:t>https://doi.org/10.1108/AJIM-03-2017-0071</a:t>
            </a:r>
            <a:r>
              <a:rPr lang="en-US" sz="1100">
                <a:ea typeface="+mn-lt"/>
                <a:cs typeface="+mn-lt"/>
              </a:rPr>
              <a:t> </a:t>
            </a:r>
            <a:endParaRPr lang="en-CA" sz="1100">
              <a:ea typeface="+mn-lt"/>
              <a:cs typeface="+mn-lt"/>
            </a:endParaRPr>
          </a:p>
          <a:p>
            <a:pPr>
              <a:buNone/>
            </a:pPr>
            <a:r>
              <a:rPr lang="en-CA" sz="1100">
                <a:ea typeface="+mn-lt"/>
                <a:cs typeface="+mn-lt"/>
              </a:rPr>
              <a:t>Greyson, D., O’Brien, H., &amp; Shoveller, J. (2017). Information world mapping: A participatory arts-based elicitation device for information behavior interviews. </a:t>
            </a:r>
            <a:r>
              <a:rPr lang="en-CA" sz="1100" i="1">
                <a:ea typeface="+mn-lt"/>
                <a:cs typeface="+mn-lt"/>
              </a:rPr>
              <a:t>Library &amp; Information Science Research, 39</a:t>
            </a:r>
            <a:r>
              <a:rPr lang="en-CA" sz="1100">
                <a:ea typeface="+mn-lt"/>
                <a:cs typeface="+mn-lt"/>
              </a:rPr>
              <a:t>(2), 149-157. </a:t>
            </a:r>
            <a:r>
              <a:rPr lang="en-CA" sz="1100" u="sng">
                <a:ea typeface="+mn-lt"/>
                <a:cs typeface="+mn-lt"/>
                <a:hlinkClick r:id="rId11"/>
              </a:rPr>
              <a:t>https://doi.org/:10.1016/j.lisr.2017.03.003</a:t>
            </a:r>
            <a:r>
              <a:rPr lang="en-CA" sz="1100">
                <a:ea typeface="+mn-lt"/>
                <a:cs typeface="+mn-lt"/>
              </a:rPr>
              <a:t> </a:t>
            </a:r>
            <a:endParaRPr lang="en-US" sz="1100">
              <a:ea typeface="+mn-lt"/>
              <a:cs typeface="+mn-lt"/>
            </a:endParaRPr>
          </a:p>
          <a:p>
            <a:pPr>
              <a:buNone/>
            </a:pPr>
            <a:r>
              <a:rPr lang="en-CA" sz="1100">
                <a:ea typeface="+mn-lt"/>
                <a:cs typeface="+mn-lt"/>
              </a:rPr>
              <a:t>Hertzum, M. (2016). Collaborative information seeking and expertise seeking: Different discourses about similar issues. </a:t>
            </a:r>
            <a:r>
              <a:rPr lang="en-CA" sz="1100" i="1">
                <a:ea typeface="+mn-lt"/>
                <a:cs typeface="+mn-lt"/>
              </a:rPr>
              <a:t>Journal of Documentation, 73</a:t>
            </a:r>
            <a:r>
              <a:rPr lang="en-CA" sz="1100">
                <a:ea typeface="+mn-lt"/>
                <a:cs typeface="+mn-lt"/>
              </a:rPr>
              <a:t>(5), 858-876. </a:t>
            </a:r>
            <a:r>
              <a:rPr lang="en-CA" sz="1100">
                <a:ea typeface="+mn-lt"/>
                <a:cs typeface="+mn-lt"/>
                <a:hlinkClick r:id="rId12"/>
              </a:rPr>
              <a:t>https://doi.org/10.1108/JD-04-2016-0053</a:t>
            </a:r>
            <a:r>
              <a:rPr lang="en-CA" sz="1100">
                <a:ea typeface="+mn-lt"/>
                <a:cs typeface="+mn-lt"/>
              </a:rPr>
              <a:t> </a:t>
            </a:r>
            <a:endParaRPr lang="en-CA"/>
          </a:p>
          <a:p>
            <a:pPr>
              <a:buNone/>
            </a:pPr>
            <a:r>
              <a:rPr lang="en-CA" sz="1100">
                <a:ea typeface="+mn-lt"/>
                <a:cs typeface="+mn-lt"/>
              </a:rPr>
              <a:t>Hungenberg, E., Ouyang, L., &amp; Gray, D. (2019). Measuring the information search behaviors of adventure sport tourists. </a:t>
            </a:r>
            <a:r>
              <a:rPr lang="en-CA" sz="1100" i="1">
                <a:ea typeface="+mn-lt"/>
                <a:cs typeface="+mn-lt"/>
              </a:rPr>
              <a:t>Event Management, 23, </a:t>
            </a:r>
            <a:r>
              <a:rPr lang="en-CA" sz="1100">
                <a:ea typeface="+mn-lt"/>
                <a:cs typeface="+mn-lt"/>
              </a:rPr>
              <a:t>75-91. </a:t>
            </a:r>
            <a:r>
              <a:rPr lang="en-CA" sz="1100" u="sng">
                <a:ea typeface="+mn-lt"/>
                <a:cs typeface="+mn-lt"/>
                <a:hlinkClick r:id="rId13"/>
              </a:rPr>
              <a:t>https://doi.org/10.1080/10413209808406392</a:t>
            </a:r>
            <a:r>
              <a:rPr lang="en-CA" sz="1100">
                <a:ea typeface="+mn-lt"/>
                <a:cs typeface="+mn-lt"/>
              </a:rPr>
              <a:t>  </a:t>
            </a:r>
            <a:endParaRPr lang="en-US" sz="1100">
              <a:ea typeface="+mn-lt"/>
              <a:cs typeface="+mn-lt"/>
            </a:endParaRPr>
          </a:p>
          <a:p>
            <a:pPr>
              <a:buNone/>
            </a:pPr>
            <a:r>
              <a:rPr lang="en-CA" sz="1100">
                <a:ea typeface="+mn-lt"/>
                <a:cs typeface="+mn-lt"/>
              </a:rPr>
              <a:t>Laviolette, P. (2007). Hazardous sport? </a:t>
            </a:r>
            <a:r>
              <a:rPr lang="en-CA" sz="1100" i="1">
                <a:ea typeface="+mn-lt"/>
                <a:cs typeface="+mn-lt"/>
              </a:rPr>
              <a:t>Anthropology Today, 23</a:t>
            </a:r>
            <a:r>
              <a:rPr lang="en-CA" sz="1100">
                <a:ea typeface="+mn-lt"/>
                <a:cs typeface="+mn-lt"/>
              </a:rPr>
              <a:t>(6), 1-2. </a:t>
            </a:r>
            <a:r>
              <a:rPr lang="en-CA" sz="1100" u="sng">
                <a:ea typeface="+mn-lt"/>
                <a:cs typeface="+mn-lt"/>
                <a:hlinkClick r:id="rId14"/>
              </a:rPr>
              <a:t>https://doi.org/10.1111/j.1467-8322.2007.00545.x</a:t>
            </a:r>
            <a:r>
              <a:rPr lang="en-CA" sz="1100">
                <a:ea typeface="+mn-lt"/>
                <a:cs typeface="+mn-lt"/>
              </a:rPr>
              <a:t> </a:t>
            </a:r>
            <a:endParaRPr lang="en-US" sz="1100">
              <a:ea typeface="+mn-lt"/>
              <a:cs typeface="+mn-lt"/>
            </a:endParaRPr>
          </a:p>
          <a:p>
            <a:pPr>
              <a:buNone/>
            </a:pPr>
            <a:r>
              <a:rPr lang="en-CA" sz="1100">
                <a:effectLst/>
                <a:ea typeface="+mn-lt"/>
                <a:cs typeface="+mn-lt"/>
              </a:rPr>
              <a:t>Narayan, B., Case, D., &amp; Edwards, S. L. (2011). The role of information avoidance in everyday life information behaviors. </a:t>
            </a:r>
            <a:r>
              <a:rPr lang="en-CA" sz="1100" i="1">
                <a:effectLst/>
                <a:ea typeface="+mn-lt"/>
                <a:cs typeface="+mn-lt"/>
              </a:rPr>
              <a:t>Proceedings of the American Society for Information Science &amp; Technology, 48</a:t>
            </a:r>
            <a:r>
              <a:rPr lang="en-CA" sz="1100">
                <a:effectLst/>
                <a:ea typeface="+mn-lt"/>
                <a:cs typeface="+mn-lt"/>
              </a:rPr>
              <a:t>(1), 1-9. </a:t>
            </a:r>
            <a:r>
              <a:rPr lang="en-CA" sz="1100" u="sng">
                <a:ea typeface="+mn-lt"/>
                <a:cs typeface="+mn-lt"/>
                <a:hlinkClick r:id="rId15"/>
              </a:rPr>
              <a:t>https://doi.org/10.1002/meet.2011.14504801085</a:t>
            </a:r>
            <a:r>
              <a:rPr lang="en-CA" sz="1100">
                <a:ea typeface="+mn-lt"/>
                <a:cs typeface="+mn-lt"/>
              </a:rPr>
              <a:t> </a:t>
            </a:r>
            <a:endParaRPr lang="en-US" sz="1100">
              <a:ea typeface="+mn-lt"/>
              <a:cs typeface="+mn-lt"/>
            </a:endParaRPr>
          </a:p>
          <a:p>
            <a:pPr>
              <a:buNone/>
            </a:pPr>
            <a:r>
              <a:rPr lang="en-CA" sz="1100">
                <a:effectLst/>
                <a:ea typeface="+mn-lt"/>
                <a:cs typeface="+mn-lt"/>
              </a:rPr>
              <a:t>Robinson, J., &amp; </a:t>
            </a:r>
            <a:r>
              <a:rPr lang="en-CA" sz="1100" err="1">
                <a:effectLst/>
                <a:ea typeface="+mn-lt"/>
                <a:cs typeface="+mn-lt"/>
              </a:rPr>
              <a:t>Yerbury</a:t>
            </a:r>
            <a:r>
              <a:rPr lang="en-CA" sz="1100">
                <a:effectLst/>
                <a:ea typeface="+mn-lt"/>
                <a:cs typeface="+mn-lt"/>
              </a:rPr>
              <a:t>, H. (2015). Re-enactment and its information practices; Tensions between the individual and the collective. </a:t>
            </a:r>
            <a:r>
              <a:rPr lang="en-CA" sz="1100" i="1">
                <a:effectLst/>
                <a:ea typeface="+mn-lt"/>
                <a:cs typeface="+mn-lt"/>
              </a:rPr>
              <a:t>Journal of Documentation, 71</a:t>
            </a:r>
            <a:r>
              <a:rPr lang="en-CA" sz="1100">
                <a:effectLst/>
                <a:ea typeface="+mn-lt"/>
                <a:cs typeface="+mn-lt"/>
              </a:rPr>
              <a:t>(3), 591-608. </a:t>
            </a:r>
            <a:r>
              <a:rPr lang="en-CA" sz="1100" u="sng">
                <a:effectLst/>
                <a:ea typeface="+mn-lt"/>
                <a:cs typeface="+mn-lt"/>
                <a:hlinkClick r:id="rId16"/>
              </a:rPr>
              <a:t>https://doi.org/10.1108/JD-03-2014-0051</a:t>
            </a:r>
            <a:r>
              <a:rPr lang="en-CA" sz="1100">
                <a:ea typeface="+mn-lt"/>
                <a:cs typeface="+mn-lt"/>
              </a:rPr>
              <a:t> </a:t>
            </a:r>
            <a:endParaRPr lang="en-US" sz="1100">
              <a:ea typeface="+mn-lt"/>
              <a:cs typeface="+mn-lt"/>
            </a:endParaRPr>
          </a:p>
          <a:p>
            <a:pPr>
              <a:buNone/>
            </a:pPr>
            <a:r>
              <a:rPr lang="en-CA" sz="1100">
                <a:effectLst/>
                <a:ea typeface="+mn-lt"/>
                <a:cs typeface="+mn-lt"/>
              </a:rPr>
              <a:t>Ryan, G. W., &amp; Bernard, R. (2003). Techniques to identify themes. </a:t>
            </a:r>
            <a:r>
              <a:rPr lang="en-CA" sz="1100" i="1">
                <a:effectLst/>
                <a:ea typeface="+mn-lt"/>
                <a:cs typeface="+mn-lt"/>
              </a:rPr>
              <a:t>Field Methods, 15</a:t>
            </a:r>
            <a:r>
              <a:rPr lang="en-CA" sz="1100">
                <a:effectLst/>
                <a:ea typeface="+mn-lt"/>
                <a:cs typeface="+mn-lt"/>
              </a:rPr>
              <a:t>(1), 85-109. </a:t>
            </a:r>
            <a:r>
              <a:rPr lang="en-CA" sz="1100" u="sng">
                <a:effectLst/>
                <a:ea typeface="+mn-lt"/>
                <a:cs typeface="+mn-lt"/>
                <a:hlinkClick r:id="rId17"/>
              </a:rPr>
              <a:t>https://doi.org/10.1177/1525822X02239569</a:t>
            </a:r>
            <a:r>
              <a:rPr lang="en-CA" sz="1100">
                <a:ea typeface="+mn-lt"/>
                <a:cs typeface="+mn-lt"/>
              </a:rPr>
              <a:t> </a:t>
            </a:r>
            <a:endParaRPr lang="en-US" sz="1100">
              <a:ea typeface="+mn-lt"/>
              <a:cs typeface="+mn-lt"/>
            </a:endParaRPr>
          </a:p>
          <a:p>
            <a:pPr>
              <a:buNone/>
            </a:pPr>
            <a:r>
              <a:rPr lang="en-CA" sz="1100">
                <a:latin typeface="Arial"/>
                <a:ea typeface="+mn-lt"/>
                <a:cs typeface="Arial"/>
              </a:rPr>
              <a:t>Savolainen, R. (2020). Manifestations of expert power in gatekeeping: A conceptual study. </a:t>
            </a:r>
            <a:r>
              <a:rPr lang="en-CA" sz="1100" i="1">
                <a:latin typeface="Arial"/>
                <a:ea typeface="+mn-lt"/>
                <a:cs typeface="Arial"/>
              </a:rPr>
              <a:t>Journal of Documentation, 76</a:t>
            </a:r>
            <a:r>
              <a:rPr lang="en-CA" sz="1100">
                <a:latin typeface="Arial"/>
                <a:ea typeface="+mn-lt"/>
                <a:cs typeface="Arial"/>
              </a:rPr>
              <a:t>(6), 1215-1232. </a:t>
            </a:r>
            <a:r>
              <a:rPr lang="en-CA" sz="1100">
                <a:latin typeface="Arial"/>
                <a:ea typeface="+mn-lt"/>
                <a:cs typeface="Arial"/>
                <a:hlinkClick r:id="rId18"/>
              </a:rPr>
              <a:t>https://doi.org/10.1108/JD-01-2020-0010</a:t>
            </a:r>
            <a:r>
              <a:rPr lang="en-CA" sz="1100">
                <a:latin typeface="Arial"/>
                <a:ea typeface="+mn-lt"/>
                <a:cs typeface="Arial"/>
              </a:rPr>
              <a:t> </a:t>
            </a:r>
            <a:endParaRPr lang="en-CA"/>
          </a:p>
          <a:p>
            <a:pPr>
              <a:buNone/>
            </a:pPr>
            <a:r>
              <a:rPr lang="en-CA" sz="1100">
                <a:ea typeface="+mn-lt"/>
                <a:cs typeface="+mn-lt"/>
              </a:rPr>
              <a:t>Stebbins</a:t>
            </a:r>
            <a:r>
              <a:rPr lang="en-CA" sz="1100">
                <a:effectLst/>
                <a:ea typeface="+mn-lt"/>
                <a:cs typeface="+mn-lt"/>
              </a:rPr>
              <a:t>, </a:t>
            </a:r>
            <a:r>
              <a:rPr lang="en-CA" sz="1100">
                <a:ea typeface="+mn-lt"/>
                <a:cs typeface="+mn-lt"/>
              </a:rPr>
              <a:t>R</a:t>
            </a:r>
            <a:r>
              <a:rPr lang="en-CA" sz="1100">
                <a:effectLst/>
                <a:ea typeface="+mn-lt"/>
                <a:cs typeface="+mn-lt"/>
              </a:rPr>
              <a:t>. (2009). </a:t>
            </a:r>
            <a:r>
              <a:rPr lang="en-CA" sz="1100">
                <a:ea typeface="+mn-lt"/>
                <a:cs typeface="+mn-lt"/>
              </a:rPr>
              <a:t>Leisure and its relationship </a:t>
            </a:r>
            <a:r>
              <a:rPr lang="en-CA" sz="1100">
                <a:effectLst/>
                <a:ea typeface="+mn-lt"/>
                <a:cs typeface="+mn-lt"/>
              </a:rPr>
              <a:t>to </a:t>
            </a:r>
            <a:r>
              <a:rPr lang="en-CA" sz="1100">
                <a:ea typeface="+mn-lt"/>
                <a:cs typeface="+mn-lt"/>
              </a:rPr>
              <a:t>library </a:t>
            </a:r>
            <a:r>
              <a:rPr lang="en-CA" sz="1100">
                <a:effectLst/>
                <a:ea typeface="+mn-lt"/>
                <a:cs typeface="+mn-lt"/>
              </a:rPr>
              <a:t>and </a:t>
            </a:r>
            <a:r>
              <a:rPr lang="en-CA" sz="1100">
                <a:ea typeface="+mn-lt"/>
                <a:cs typeface="+mn-lt"/>
              </a:rPr>
              <a:t>information science: Bridging the gap. </a:t>
            </a:r>
            <a:r>
              <a:rPr lang="en-CA" sz="1100" i="1">
                <a:effectLst/>
                <a:ea typeface="+mn-lt"/>
                <a:cs typeface="+mn-lt"/>
              </a:rPr>
              <a:t>Library </a:t>
            </a:r>
            <a:r>
              <a:rPr lang="en-CA" sz="1100" i="1">
                <a:ea typeface="+mn-lt"/>
                <a:cs typeface="+mn-lt"/>
              </a:rPr>
              <a:t>Trends</a:t>
            </a:r>
            <a:r>
              <a:rPr lang="en-CA" sz="1100" i="1">
                <a:effectLst/>
                <a:ea typeface="+mn-lt"/>
                <a:cs typeface="+mn-lt"/>
              </a:rPr>
              <a:t>, </a:t>
            </a:r>
            <a:r>
              <a:rPr lang="en-CA" sz="1100" i="1">
                <a:ea typeface="+mn-lt"/>
                <a:cs typeface="+mn-lt"/>
              </a:rPr>
              <a:t>57</a:t>
            </a:r>
            <a:r>
              <a:rPr lang="en-CA" sz="1100">
                <a:ea typeface="+mn-lt"/>
                <a:cs typeface="+mn-lt"/>
              </a:rPr>
              <a:t>(4), 618-631. </a:t>
            </a:r>
            <a:r>
              <a:rPr lang="en-CA" sz="1100" u="sng">
                <a:effectLst/>
                <a:ea typeface="+mn-lt"/>
                <a:cs typeface="+mn-lt"/>
                <a:hlinkClick r:id="rId19">
                  <a:extLst>
                    <a:ext uri="{A12FA001-AC4F-418D-AE19-62706E023703}">
                      <ahyp:hlinkClr xmlns:ahyp="http://schemas.microsoft.com/office/drawing/2018/hyperlinkcolor" val="tx"/>
                    </a:ext>
                  </a:extLst>
                </a:hlinkClick>
              </a:rPr>
              <a:t>https://</a:t>
            </a:r>
            <a:r>
              <a:rPr lang="en-CA" sz="1100" u="sng">
                <a:ea typeface="+mn-lt"/>
                <a:cs typeface="+mn-lt"/>
                <a:hlinkClick r:id="rId19">
                  <a:extLst>
                    <a:ext uri="{A12FA001-AC4F-418D-AE19-62706E023703}">
                      <ahyp:hlinkClr xmlns:ahyp="http://schemas.microsoft.com/office/drawing/2018/hyperlinkcolor" val="tx"/>
                    </a:ext>
                  </a:extLst>
                </a:hlinkClick>
              </a:rPr>
              <a:t>doi.org/10.1353/lib.0.0064</a:t>
            </a:r>
            <a:r>
              <a:rPr lang="en-CA" sz="1100">
                <a:ea typeface="+mn-lt"/>
                <a:cs typeface="+mn-lt"/>
              </a:rPr>
              <a:t>   </a:t>
            </a:r>
            <a:endParaRPr lang="en-US" sz="1100">
              <a:ea typeface="+mn-lt"/>
              <a:cs typeface="+mn-lt"/>
            </a:endParaRPr>
          </a:p>
          <a:p>
            <a:pPr>
              <a:buNone/>
            </a:pPr>
            <a:r>
              <a:rPr lang="en-US" sz="1100">
                <a:ea typeface="+mn-lt"/>
                <a:cs typeface="+mn-lt"/>
              </a:rPr>
              <a:t>Yamashita, R. (2022). A quantitative scoping review of information search </a:t>
            </a:r>
            <a:r>
              <a:rPr lang="en-US" sz="1100" err="1">
                <a:ea typeface="+mn-lt"/>
                <a:cs typeface="+mn-lt"/>
              </a:rPr>
              <a:t>behaviour</a:t>
            </a:r>
            <a:r>
              <a:rPr lang="en-US" sz="1100">
                <a:ea typeface="+mn-lt"/>
                <a:cs typeface="+mn-lt"/>
              </a:rPr>
              <a:t> in sport tourism</a:t>
            </a:r>
            <a:r>
              <a:rPr lang="en-US" sz="1100">
                <a:effectLst/>
                <a:ea typeface="+mn-lt"/>
                <a:cs typeface="+mn-lt"/>
              </a:rPr>
              <a:t>.</a:t>
            </a:r>
            <a:r>
              <a:rPr lang="en-US" sz="1100">
                <a:ea typeface="+mn-lt"/>
                <a:cs typeface="+mn-lt"/>
              </a:rPr>
              <a:t> </a:t>
            </a:r>
            <a:r>
              <a:rPr lang="en-US" sz="1100" i="1">
                <a:ea typeface="+mn-lt"/>
                <a:cs typeface="+mn-lt"/>
              </a:rPr>
              <a:t>The Journal of Sport Tourism</a:t>
            </a:r>
            <a:r>
              <a:rPr lang="en-US" sz="1100">
                <a:ea typeface="+mn-lt"/>
                <a:cs typeface="+mn-lt"/>
              </a:rPr>
              <a:t>, </a:t>
            </a:r>
            <a:r>
              <a:rPr lang="en-US" sz="1100" i="1">
                <a:ea typeface="+mn-lt"/>
                <a:cs typeface="+mn-lt"/>
              </a:rPr>
              <a:t>26</a:t>
            </a:r>
            <a:r>
              <a:rPr lang="en-US" sz="1100">
                <a:ea typeface="+mn-lt"/>
                <a:cs typeface="+mn-lt"/>
              </a:rPr>
              <a:t>(4), 363–386</a:t>
            </a:r>
            <a:r>
              <a:rPr lang="en-US" sz="1100">
                <a:effectLst/>
                <a:ea typeface="+mn-lt"/>
                <a:cs typeface="+mn-lt"/>
              </a:rPr>
              <a:t>.</a:t>
            </a:r>
            <a:r>
              <a:rPr lang="en-US" sz="1100">
                <a:ea typeface="+mn-lt"/>
                <a:cs typeface="+mn-lt"/>
              </a:rPr>
              <a:t> </a:t>
            </a:r>
            <a:r>
              <a:rPr lang="en-US" sz="1100" u="sng">
                <a:ea typeface="+mn-lt"/>
                <a:cs typeface="+mn-lt"/>
                <a:hlinkClick r:id="rId20">
                  <a:extLst>
                    <a:ext uri="{A12FA001-AC4F-418D-AE19-62706E023703}">
                      <ahyp:hlinkClr xmlns:ahyp="http://schemas.microsoft.com/office/drawing/2018/hyperlinkcolor" val="tx"/>
                    </a:ext>
                  </a:extLst>
                </a:hlinkClick>
              </a:rPr>
              <a:t>https://doi</a:t>
            </a:r>
            <a:r>
              <a:rPr lang="en-US" sz="1100" u="sng">
                <a:effectLst/>
                <a:ea typeface="+mn-lt"/>
                <a:cs typeface="+mn-lt"/>
                <a:hlinkClick r:id="rId20">
                  <a:extLst>
                    <a:ext uri="{A12FA001-AC4F-418D-AE19-62706E023703}">
                      <ahyp:hlinkClr xmlns:ahyp="http://schemas.microsoft.com/office/drawing/2018/hyperlinkcolor" val="tx"/>
                    </a:ext>
                  </a:extLst>
                </a:hlinkClick>
              </a:rPr>
              <a:t>.</a:t>
            </a:r>
            <a:r>
              <a:rPr lang="en-US" sz="1100" u="sng">
                <a:ea typeface="+mn-lt"/>
                <a:cs typeface="+mn-lt"/>
                <a:hlinkClick r:id="rId20">
                  <a:extLst>
                    <a:ext uri="{A12FA001-AC4F-418D-AE19-62706E023703}">
                      <ahyp:hlinkClr xmlns:ahyp="http://schemas.microsoft.com/office/drawing/2018/hyperlinkcolor" val="tx"/>
                    </a:ext>
                  </a:extLst>
                </a:hlinkClick>
              </a:rPr>
              <a:t>org</a:t>
            </a:r>
            <a:r>
              <a:rPr lang="en-US" sz="1100" u="sng">
                <a:effectLst/>
                <a:ea typeface="+mn-lt"/>
                <a:cs typeface="+mn-lt"/>
                <a:hlinkClick r:id="rId20">
                  <a:extLst>
                    <a:ext uri="{A12FA001-AC4F-418D-AE19-62706E023703}">
                      <ahyp:hlinkClr xmlns:ahyp="http://schemas.microsoft.com/office/drawing/2018/hyperlinkcolor" val="tx"/>
                    </a:ext>
                  </a:extLst>
                </a:hlinkClick>
              </a:rPr>
              <a:t>/</a:t>
            </a:r>
            <a:r>
              <a:rPr lang="en-US" sz="1100" u="sng">
                <a:ea typeface="+mn-lt"/>
                <a:cs typeface="+mn-lt"/>
                <a:hlinkClick r:id="rId20">
                  <a:extLst>
                    <a:ext uri="{A12FA001-AC4F-418D-AE19-62706E023703}">
                      <ahyp:hlinkClr xmlns:ahyp="http://schemas.microsoft.com/office/drawing/2018/hyperlinkcolor" val="tx"/>
                    </a:ext>
                  </a:extLst>
                </a:hlinkClick>
              </a:rPr>
              <a:t>10.1080/14775085.2022.2098807</a:t>
            </a:r>
            <a:endParaRPr lang="en-US" sz="1100">
              <a:ea typeface="+mn-lt"/>
              <a:cs typeface="+mn-lt"/>
            </a:endParaRPr>
          </a:p>
          <a:p>
            <a:pPr marL="0" indent="-457200">
              <a:buNone/>
            </a:pPr>
            <a:endParaRPr lang="en-US" sz="1100">
              <a:ea typeface="+mn-lt"/>
              <a:cs typeface="+mn-lt"/>
            </a:endParaRPr>
          </a:p>
          <a:p>
            <a:pPr marL="0" indent="-457200">
              <a:buNone/>
            </a:pPr>
            <a:endParaRPr lang="en-US" sz="1100" b="1">
              <a:latin typeface="Avenir Next LT Pro" panose="020B0504020202020204" pitchFamily="34" charset="77"/>
              <a:ea typeface="+mn-lt"/>
              <a:cs typeface="+mn-lt"/>
            </a:endParaRPr>
          </a:p>
          <a:p>
            <a:endParaRPr lang="en-US" sz="1100"/>
          </a:p>
        </p:txBody>
      </p:sp>
    </p:spTree>
    <p:extLst>
      <p:ext uri="{BB962C8B-B14F-4D97-AF65-F5344CB8AC3E}">
        <p14:creationId xmlns:p14="http://schemas.microsoft.com/office/powerpoint/2010/main" val="1318853271"/>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EA73A68-63F4-4DB1-9407-CF5566EBB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Arc 14">
            <a:extLst>
              <a:ext uri="{FF2B5EF4-FFF2-40B4-BE49-F238E27FC236}">
                <a16:creationId xmlns:a16="http://schemas.microsoft.com/office/drawing/2014/main" id="{4F0934E6-E033-40C5-9710-CBBE8BE39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60343" y="193505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332FA34-7AD5-87BF-D0F6-849DDD24DA56}"/>
              </a:ext>
            </a:extLst>
          </p:cNvPr>
          <p:cNvSpPr>
            <a:spLocks noGrp="1"/>
          </p:cNvSpPr>
          <p:nvPr>
            <p:ph type="title"/>
          </p:nvPr>
        </p:nvSpPr>
        <p:spPr>
          <a:xfrm>
            <a:off x="6096000" y="2337916"/>
            <a:ext cx="5452532" cy="2387600"/>
          </a:xfrm>
        </p:spPr>
        <p:txBody>
          <a:bodyPr vert="horz" lIns="91440" tIns="45720" rIns="91440" bIns="45720" rtlCol="0" anchor="b">
            <a:normAutofit/>
          </a:bodyPr>
          <a:lstStyle/>
          <a:p>
            <a:pPr algn="r"/>
            <a:r>
              <a:rPr lang="en-US" sz="6000" kern="1200">
                <a:solidFill>
                  <a:schemeClr val="tx1"/>
                </a:solidFill>
                <a:latin typeface="+mj-lt"/>
                <a:ea typeface="+mj-ea"/>
                <a:cs typeface="+mj-cs"/>
              </a:rPr>
              <a:t>Questions?</a:t>
            </a:r>
          </a:p>
        </p:txBody>
      </p:sp>
      <p:pic>
        <p:nvPicPr>
          <p:cNvPr id="4" name="49369650_2031805080450557_4377177737459138560_n">
            <a:hlinkClick r:id="" action="ppaction://media"/>
            <a:extLst>
              <a:ext uri="{FF2B5EF4-FFF2-40B4-BE49-F238E27FC236}">
                <a16:creationId xmlns:a16="http://schemas.microsoft.com/office/drawing/2014/main" id="{1B0F7E00-28DB-5B3C-FD91-230F4300BD0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38199" y="606711"/>
            <a:ext cx="5840941" cy="5856816"/>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17" name="Rectangle 16">
            <a:extLst>
              <a:ext uri="{FF2B5EF4-FFF2-40B4-BE49-F238E27FC236}">
                <a16:creationId xmlns:a16="http://schemas.microsoft.com/office/drawing/2014/main" id="{201871FA-D1AD-45C5-A92E-2CD8A14CB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676" y="370764"/>
            <a:ext cx="734141" cy="734141"/>
          </a:xfrm>
          <a:prstGeom prst="rect">
            <a:avLst/>
          </a:prstGeom>
          <a:noFill/>
          <a:ln w="127000">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463E7818-9FBC-A11D-390D-A0D70EE112B6}"/>
              </a:ext>
            </a:extLst>
          </p:cNvPr>
          <p:cNvSpPr txBox="1"/>
          <p:nvPr/>
        </p:nvSpPr>
        <p:spPr>
          <a:xfrm>
            <a:off x="7439010" y="5726093"/>
            <a:ext cx="5439136" cy="4119470"/>
          </a:xfrm>
          <a:prstGeom prst="rect">
            <a:avLst/>
          </a:prstGeom>
        </p:spPr>
        <p:txBody>
          <a:bodyPr vert="horz" lIns="91440" tIns="45720" rIns="91440" bIns="45720" rtlCol="0" anchor="t">
            <a:noAutofit/>
          </a:bodyPr>
          <a:lstStyle/>
          <a:p>
            <a:r>
              <a:rPr lang="en-US" sz="2800" dirty="0">
                <a:ea typeface="+mn-lt"/>
                <a:cs typeface="+mn-lt"/>
              </a:rPr>
              <a:t>beatont@halifaxlibrary.ca</a:t>
            </a:r>
            <a:endParaRPr lang="en-US" dirty="0"/>
          </a:p>
        </p:txBody>
      </p:sp>
    </p:spTree>
    <p:extLst>
      <p:ext uri="{BB962C8B-B14F-4D97-AF65-F5344CB8AC3E}">
        <p14:creationId xmlns:p14="http://schemas.microsoft.com/office/powerpoint/2010/main" val="1912820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30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2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95249CF-A679-0245-AE80-E0D3DB47B553}"/>
            </a:ext>
          </a:extLst>
        </p:cNvPr>
        <p:cNvGrpSpPr/>
        <p:nvPr/>
      </p:nvGrpSpPr>
      <p:grpSpPr>
        <a:xfrm>
          <a:off x="0" y="0"/>
          <a:ext cx="0" cy="0"/>
          <a:chOff x="0" y="0"/>
          <a:chExt cx="0" cy="0"/>
        </a:xfrm>
      </p:grpSpPr>
      <p:sp>
        <p:nvSpPr>
          <p:cNvPr id="28" name="Freeform: Shape 27">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Arc 29">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32" name="Rectangle 31">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Arc 33">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1A39622-FE0D-9DD8-D9F9-1001A0EEF075}"/>
              </a:ext>
            </a:extLst>
          </p:cNvPr>
          <p:cNvSpPr>
            <a:spLocks noGrp="1"/>
          </p:cNvSpPr>
          <p:nvPr>
            <p:ph type="title"/>
          </p:nvPr>
        </p:nvSpPr>
        <p:spPr>
          <a:xfrm>
            <a:off x="6417732" y="957715"/>
            <a:ext cx="5130798" cy="2750419"/>
          </a:xfrm>
        </p:spPr>
        <p:txBody>
          <a:bodyPr vert="horz" lIns="91440" tIns="45720" rIns="91440" bIns="45720" rtlCol="0" anchor="b">
            <a:normAutofit/>
          </a:bodyPr>
          <a:lstStyle/>
          <a:p>
            <a:pPr algn="ctr"/>
            <a:r>
              <a:rPr lang="en-US" sz="6000" kern="1200">
                <a:solidFill>
                  <a:schemeClr val="tx1"/>
                </a:solidFill>
                <a:latin typeface="+mj-lt"/>
                <a:ea typeface="+mj-ea"/>
                <a:cs typeface="+mj-cs"/>
              </a:rPr>
              <a:t>Why Cave Diving?</a:t>
            </a:r>
          </a:p>
        </p:txBody>
      </p:sp>
      <p:pic>
        <p:nvPicPr>
          <p:cNvPr id="5" name="Content Placeholder 4" descr="A cartoon of a horse&#10;&#10;AI-generated content may be incorrect.">
            <a:extLst>
              <a:ext uri="{FF2B5EF4-FFF2-40B4-BE49-F238E27FC236}">
                <a16:creationId xmlns:a16="http://schemas.microsoft.com/office/drawing/2014/main" id="{3187681F-D968-BDE4-D402-200B92C7B323}"/>
              </a:ext>
            </a:extLst>
          </p:cNvPr>
          <p:cNvPicPr>
            <a:picLocks noGrp="1" noChangeAspect="1"/>
          </p:cNvPicPr>
          <p:nvPr>
            <p:ph idx="1"/>
          </p:nvPr>
        </p:nvPicPr>
        <p:blipFill>
          <a:blip r:embed="rId3"/>
          <a:srcRect r="7006"/>
          <a:stretch/>
        </p:blipFill>
        <p:spPr>
          <a:xfrm>
            <a:off x="0" y="-797"/>
            <a:ext cx="6627721" cy="7043210"/>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p:spPr>
      </p:pic>
      <p:sp>
        <p:nvSpPr>
          <p:cNvPr id="36" name="Oval 35">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579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Arc 14">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7" name="Rectangle 16">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uba diver in a cave&#10;&#10;AI-generated content may be incorrect.">
            <a:extLst>
              <a:ext uri="{FF2B5EF4-FFF2-40B4-BE49-F238E27FC236}">
                <a16:creationId xmlns:a16="http://schemas.microsoft.com/office/drawing/2014/main" id="{08B69C1D-B9FF-DE6F-CF02-D62C5A79D08D}"/>
              </a:ext>
            </a:extLst>
          </p:cNvPr>
          <p:cNvPicPr>
            <a:picLocks noChangeAspect="1"/>
          </p:cNvPicPr>
          <p:nvPr/>
        </p:nvPicPr>
        <p:blipFill>
          <a:blip r:embed="rId3"/>
          <a:srcRect t="12500" b="12500"/>
          <a:stretch/>
        </p:blipFill>
        <p:spPr>
          <a:xfrm>
            <a:off x="20" y="10"/>
            <a:ext cx="12191980" cy="6857990"/>
          </a:xfrm>
          <a:prstGeom prst="rect">
            <a:avLst/>
          </a:prstGeom>
        </p:spPr>
      </p:pic>
      <p:sp>
        <p:nvSpPr>
          <p:cNvPr id="19" name="Rectangle 18">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87314B-E05C-7865-3C33-37F4ECFADBBA}"/>
              </a:ext>
            </a:extLst>
          </p:cNvPr>
          <p:cNvSpPr>
            <a:spLocks noGrp="1"/>
          </p:cNvSpPr>
          <p:nvPr>
            <p:ph type="title"/>
          </p:nvPr>
        </p:nvSpPr>
        <p:spPr>
          <a:xfrm>
            <a:off x="344643" y="-339536"/>
            <a:ext cx="6322578" cy="2802219"/>
          </a:xfrm>
        </p:spPr>
        <p:txBody>
          <a:bodyPr vert="horz" lIns="91440" tIns="45720" rIns="91440" bIns="45720" rtlCol="0" anchor="b">
            <a:normAutofit/>
          </a:bodyPr>
          <a:lstStyle/>
          <a:p>
            <a:r>
              <a:rPr lang="en-US" sz="5400" kern="1200">
                <a:latin typeface="+mj-lt"/>
                <a:ea typeface="+mj-ea"/>
                <a:cs typeface="+mj-cs"/>
              </a:rPr>
              <a:t>Why Cave Diving?</a:t>
            </a:r>
            <a:r>
              <a:rPr lang="en-US" sz="5400"/>
              <a:t> (Really)</a:t>
            </a:r>
            <a:endParaRPr lang="en-US" sz="5400" kern="1200">
              <a:latin typeface="+mj-lt"/>
              <a:ea typeface="+mj-ea"/>
              <a:cs typeface="+mj-cs"/>
            </a:endParaRPr>
          </a:p>
        </p:txBody>
      </p:sp>
      <p:sp>
        <p:nvSpPr>
          <p:cNvPr id="10" name="TextBox 9">
            <a:extLst>
              <a:ext uri="{FF2B5EF4-FFF2-40B4-BE49-F238E27FC236}">
                <a16:creationId xmlns:a16="http://schemas.microsoft.com/office/drawing/2014/main" id="{CC66E636-BF38-28B6-0426-4FCF31F1C534}"/>
              </a:ext>
            </a:extLst>
          </p:cNvPr>
          <p:cNvSpPr txBox="1"/>
          <p:nvPr/>
        </p:nvSpPr>
        <p:spPr>
          <a:xfrm>
            <a:off x="338906" y="3870682"/>
            <a:ext cx="4310890" cy="4062651"/>
          </a:xfrm>
          <a:prstGeom prst="rect">
            <a:avLst/>
          </a:prstGeom>
          <a:noFill/>
        </p:spPr>
        <p:txBody>
          <a:bodyPr wrap="square" lIns="91440" tIns="45720" rIns="91440" bIns="45720" rtlCol="0" anchor="t">
            <a:spAutoFit/>
          </a:bodyPr>
          <a:lstStyle/>
          <a:p>
            <a:r>
              <a:rPr lang="en-US" sz="2400" kern="0">
                <a:solidFill>
                  <a:srgbClr val="FFFFFF"/>
                </a:solidFill>
                <a:ea typeface="+mn-lt"/>
                <a:cs typeface="+mn-lt"/>
              </a:rPr>
              <a:t>Extreme or high-risk sports are defined by Breivik (1999) as, </a:t>
            </a:r>
            <a:r>
              <a:rPr lang="en-US" sz="2400" kern="0">
                <a:solidFill>
                  <a:srgbClr val="FFFFFF"/>
                </a:solidFill>
                <a:effectLst/>
                <a:ea typeface="+mn-lt"/>
                <a:cs typeface="+mn-lt"/>
              </a:rPr>
              <a:t>“</a:t>
            </a:r>
            <a:r>
              <a:rPr lang="en-US" sz="2400" kern="0">
                <a:solidFill>
                  <a:srgbClr val="FFFFFF"/>
                </a:solidFill>
                <a:ea typeface="+mn-lt"/>
                <a:cs typeface="+mn-lt"/>
              </a:rPr>
              <a:t>all sports where you have to reckon with the possibility of serious injury </a:t>
            </a:r>
            <a:r>
              <a:rPr lang="en-US" sz="2400" kern="0">
                <a:solidFill>
                  <a:srgbClr val="FFFFFF"/>
                </a:solidFill>
                <a:effectLst/>
                <a:ea typeface="+mn-lt"/>
                <a:cs typeface="+mn-lt"/>
              </a:rPr>
              <a:t>or </a:t>
            </a:r>
            <a:r>
              <a:rPr lang="en-US" sz="2400" kern="0">
                <a:solidFill>
                  <a:srgbClr val="FFFFFF"/>
                </a:solidFill>
                <a:ea typeface="+mn-lt"/>
                <a:cs typeface="+mn-lt"/>
              </a:rPr>
              <a:t>death as an inherent part of the activity.”</a:t>
            </a:r>
            <a:r>
              <a:rPr lang="en-CA" sz="2400" kern="0">
                <a:solidFill>
                  <a:srgbClr val="FFFFFF"/>
                </a:solidFill>
                <a:ea typeface="+mn-lt"/>
                <a:cs typeface="+mn-lt"/>
              </a:rPr>
              <a:t> </a:t>
            </a:r>
            <a:endParaRPr lang="en-US"/>
          </a:p>
          <a:p>
            <a:endParaRPr lang="en-US" sz="2400" kern="0">
              <a:solidFill>
                <a:srgbClr val="FFFFFF"/>
              </a:solidFill>
              <a:ea typeface="+mn-lt"/>
              <a:cs typeface="+mn-lt"/>
            </a:endParaRPr>
          </a:p>
          <a:p>
            <a:endParaRPr lang="en-US" sz="2400" kern="0"/>
          </a:p>
          <a:p>
            <a:endParaRPr lang="en-US" sz="2400" kern="0">
              <a:effectLst/>
              <a:latin typeface="Avenir Next LT Pro" panose="020B0504020202020204" pitchFamily="34" charset="77"/>
              <a:ea typeface="Calibri" panose="020F0502020204030204" pitchFamily="34" charset="0"/>
              <a:cs typeface="Times New Roman" panose="02020603050405020304" pitchFamily="18" charset="0"/>
            </a:endParaRPr>
          </a:p>
          <a:p>
            <a:endParaRPr lang="en-US"/>
          </a:p>
        </p:txBody>
      </p:sp>
      <p:sp>
        <p:nvSpPr>
          <p:cNvPr id="4" name="TextBox 3">
            <a:extLst>
              <a:ext uri="{FF2B5EF4-FFF2-40B4-BE49-F238E27FC236}">
                <a16:creationId xmlns:a16="http://schemas.microsoft.com/office/drawing/2014/main" id="{151C2455-603C-118A-3794-896BB6958D99}"/>
              </a:ext>
            </a:extLst>
          </p:cNvPr>
          <p:cNvSpPr txBox="1"/>
          <p:nvPr/>
        </p:nvSpPr>
        <p:spPr>
          <a:xfrm>
            <a:off x="7705725" y="3433146"/>
            <a:ext cx="4310890" cy="4062651"/>
          </a:xfrm>
          <a:prstGeom prst="rect">
            <a:avLst/>
          </a:prstGeom>
          <a:noFill/>
        </p:spPr>
        <p:txBody>
          <a:bodyPr wrap="square" lIns="91440" tIns="45720" rIns="91440" bIns="45720" rtlCol="0" anchor="t">
            <a:spAutoFit/>
          </a:bodyPr>
          <a:lstStyle/>
          <a:p>
            <a:endParaRPr lang="en-US" sz="2400" kern="0">
              <a:solidFill>
                <a:srgbClr val="FFFFFF"/>
              </a:solidFill>
              <a:ea typeface="+mn-lt"/>
              <a:cs typeface="+mn-lt"/>
            </a:endParaRPr>
          </a:p>
          <a:p>
            <a:pPr algn="r"/>
            <a:r>
              <a:rPr lang="en-US" sz="2400" kern="0">
                <a:solidFill>
                  <a:srgbClr val="FFFFFF"/>
                </a:solidFill>
                <a:ea typeface="+mn-lt"/>
                <a:cs typeface="+mn-lt"/>
              </a:rPr>
              <a:t>Laviolette (2007) explains an appeal of high-risk sports derives from “individually confronting risk” (p. 2) by pitting an individual against a risky environment and overcoming fear. </a:t>
            </a:r>
            <a:endParaRPr lang="en-US"/>
          </a:p>
          <a:p>
            <a:endParaRPr lang="en-US" sz="2400" kern="0"/>
          </a:p>
          <a:p>
            <a:endParaRPr lang="en-US" sz="2400" kern="0">
              <a:effectLst/>
              <a:latin typeface="Avenir Next LT Pro" panose="020B0504020202020204" pitchFamily="34" charset="77"/>
              <a:ea typeface="Calibri" panose="020F0502020204030204" pitchFamily="34" charset="0"/>
              <a:cs typeface="Times New Roman" panose="02020603050405020304" pitchFamily="18" charset="0"/>
            </a:endParaRPr>
          </a:p>
          <a:p>
            <a:endParaRPr lang="en-US"/>
          </a:p>
        </p:txBody>
      </p:sp>
    </p:spTree>
    <p:extLst>
      <p:ext uri="{BB962C8B-B14F-4D97-AF65-F5344CB8AC3E}">
        <p14:creationId xmlns:p14="http://schemas.microsoft.com/office/powerpoint/2010/main" val="296387208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B304A14-32D0-4873-B914-423ED7B8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F78206F-EDBF-E34D-DDB0-B51760560F9F}"/>
              </a:ext>
            </a:extLst>
          </p:cNvPr>
          <p:cNvSpPr>
            <a:spLocks noGrp="1"/>
          </p:cNvSpPr>
          <p:nvPr>
            <p:ph type="title"/>
          </p:nvPr>
        </p:nvSpPr>
        <p:spPr>
          <a:xfrm>
            <a:off x="838200" y="365125"/>
            <a:ext cx="5387502" cy="1325563"/>
          </a:xfrm>
        </p:spPr>
        <p:txBody>
          <a:bodyPr>
            <a:normAutofit/>
          </a:bodyPr>
          <a:lstStyle/>
          <a:p>
            <a:r>
              <a:rPr lang="en-US">
                <a:cs typeface="Aharoni"/>
              </a:rPr>
              <a:t>My Diving Background</a:t>
            </a:r>
            <a:endParaRPr lang="en-US"/>
          </a:p>
        </p:txBody>
      </p:sp>
      <p:sp>
        <p:nvSpPr>
          <p:cNvPr id="3" name="Content Placeholder 2">
            <a:extLst>
              <a:ext uri="{FF2B5EF4-FFF2-40B4-BE49-F238E27FC236}">
                <a16:creationId xmlns:a16="http://schemas.microsoft.com/office/drawing/2014/main" id="{5FB2BD9B-7423-A25E-2471-2436CE6076A4}"/>
              </a:ext>
            </a:extLst>
          </p:cNvPr>
          <p:cNvSpPr>
            <a:spLocks noGrp="1"/>
          </p:cNvSpPr>
          <p:nvPr>
            <p:ph idx="1"/>
          </p:nvPr>
        </p:nvSpPr>
        <p:spPr>
          <a:xfrm>
            <a:off x="838200" y="1882369"/>
            <a:ext cx="6319736" cy="4294594"/>
          </a:xfrm>
        </p:spPr>
        <p:txBody>
          <a:bodyPr vert="horz" lIns="91440" tIns="45720" rIns="91440" bIns="45720" rtlCol="0" anchor="t">
            <a:normAutofit/>
          </a:bodyPr>
          <a:lstStyle/>
          <a:p>
            <a:r>
              <a:rPr lang="en-US" sz="2400"/>
              <a:t>PADI "Scuba Diver" – 2007 </a:t>
            </a:r>
          </a:p>
          <a:p>
            <a:r>
              <a:rPr lang="en-US" sz="2400"/>
              <a:t>PADI Open Water Diver – 2011 </a:t>
            </a:r>
          </a:p>
          <a:p>
            <a:r>
              <a:rPr lang="en-US" sz="2400"/>
              <a:t>PADI Advanced Open Water Diver – 2013</a:t>
            </a:r>
          </a:p>
          <a:p>
            <a:r>
              <a:rPr lang="en-US" sz="2400"/>
              <a:t>PADI Enriched Air Diver – 2014 </a:t>
            </a:r>
          </a:p>
          <a:p>
            <a:r>
              <a:rPr lang="en-US" sz="2400"/>
              <a:t>PADI Rescue Diver – 2014  </a:t>
            </a:r>
          </a:p>
        </p:txBody>
      </p:sp>
      <p:pic>
        <p:nvPicPr>
          <p:cNvPr id="6" name="Picture 5" descr="A person in scuba gear in water&#10;&#10;AI-generated content may be incorrect.">
            <a:extLst>
              <a:ext uri="{FF2B5EF4-FFF2-40B4-BE49-F238E27FC236}">
                <a16:creationId xmlns:a16="http://schemas.microsoft.com/office/drawing/2014/main" id="{4E40CE16-C504-BD3E-5FB7-6266762F787D}"/>
              </a:ext>
            </a:extLst>
          </p:cNvPr>
          <p:cNvPicPr>
            <a:picLocks noChangeAspect="1"/>
          </p:cNvPicPr>
          <p:nvPr/>
        </p:nvPicPr>
        <p:blipFill>
          <a:blip r:embed="rId3"/>
          <a:srcRect l="12445" r="12445"/>
          <a:stretch/>
        </p:blipFill>
        <p:spPr>
          <a:xfrm>
            <a:off x="6621294" y="1295416"/>
            <a:ext cx="5570706" cy="5562584"/>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p:spPr>
      </p:pic>
      <p:sp>
        <p:nvSpPr>
          <p:cNvPr id="13" name="!!Oval">
            <a:extLst>
              <a:ext uri="{FF2B5EF4-FFF2-40B4-BE49-F238E27FC236}">
                <a16:creationId xmlns:a16="http://schemas.microsoft.com/office/drawing/2014/main" id="{1D460C86-854F-4FB3-ABC2-E823D8FEB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3451" y="1656147"/>
            <a:ext cx="546100" cy="546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Arc">
            <a:extLst>
              <a:ext uri="{FF2B5EF4-FFF2-40B4-BE49-F238E27FC236}">
                <a16:creationId xmlns:a16="http://schemas.microsoft.com/office/drawing/2014/main" id="{BB48116A-278A-4CC5-89D3-9DE8E8FF1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739"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7" name="Picture 6" descr="A red figure on a blue globe&#10;&#10;AI-generated content may be incorrect.">
            <a:extLst>
              <a:ext uri="{FF2B5EF4-FFF2-40B4-BE49-F238E27FC236}">
                <a16:creationId xmlns:a16="http://schemas.microsoft.com/office/drawing/2014/main" id="{14AA7F73-89DE-A6DB-EFD6-1545442E23D5}"/>
              </a:ext>
            </a:extLst>
          </p:cNvPr>
          <p:cNvPicPr>
            <a:picLocks noChangeAspect="1"/>
          </p:cNvPicPr>
          <p:nvPr/>
        </p:nvPicPr>
        <p:blipFill>
          <a:blip r:embed="rId4"/>
          <a:stretch>
            <a:fillRect/>
          </a:stretch>
        </p:blipFill>
        <p:spPr>
          <a:xfrm>
            <a:off x="1901567" y="4383111"/>
            <a:ext cx="1893213" cy="2120747"/>
          </a:xfrm>
          <a:prstGeom prst="rect">
            <a:avLst/>
          </a:prstGeom>
        </p:spPr>
      </p:pic>
    </p:spTree>
    <p:extLst>
      <p:ext uri="{BB962C8B-B14F-4D97-AF65-F5344CB8AC3E}">
        <p14:creationId xmlns:p14="http://schemas.microsoft.com/office/powerpoint/2010/main" val="529578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9FB73F2-A64F-2E55-7F7C-ACD52F9B9C23}"/>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AEF88FE-B4E6-4D1A-10B2-FA999B38F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2D99172-4439-F246-5ECA-669E5D7E4147}"/>
              </a:ext>
            </a:extLst>
          </p:cNvPr>
          <p:cNvSpPr>
            <a:spLocks noGrp="1"/>
          </p:cNvSpPr>
          <p:nvPr>
            <p:ph type="title"/>
          </p:nvPr>
        </p:nvSpPr>
        <p:spPr>
          <a:xfrm>
            <a:off x="838200" y="365125"/>
            <a:ext cx="5387502" cy="1325563"/>
          </a:xfrm>
        </p:spPr>
        <p:txBody>
          <a:bodyPr>
            <a:normAutofit/>
          </a:bodyPr>
          <a:lstStyle/>
          <a:p>
            <a:r>
              <a:rPr lang="en-US">
                <a:cs typeface="Aharoni"/>
              </a:rPr>
              <a:t>Welcome to the </a:t>
            </a:r>
            <a:br>
              <a:rPr lang="en-US">
                <a:cs typeface="Aharoni"/>
              </a:rPr>
            </a:br>
            <a:r>
              <a:rPr lang="en-US">
                <a:cs typeface="Aharoni"/>
              </a:rPr>
              <a:t>Dark Side...</a:t>
            </a:r>
            <a:endParaRPr lang="en-US"/>
          </a:p>
        </p:txBody>
      </p:sp>
      <p:sp>
        <p:nvSpPr>
          <p:cNvPr id="3" name="Content Placeholder 2">
            <a:extLst>
              <a:ext uri="{FF2B5EF4-FFF2-40B4-BE49-F238E27FC236}">
                <a16:creationId xmlns:a16="http://schemas.microsoft.com/office/drawing/2014/main" id="{C6353785-A5F7-E9E3-7F41-DED00C06BD57}"/>
              </a:ext>
            </a:extLst>
          </p:cNvPr>
          <p:cNvSpPr>
            <a:spLocks noGrp="1"/>
          </p:cNvSpPr>
          <p:nvPr>
            <p:ph idx="1"/>
          </p:nvPr>
        </p:nvSpPr>
        <p:spPr>
          <a:xfrm>
            <a:off x="838200" y="1882369"/>
            <a:ext cx="6319736" cy="4294594"/>
          </a:xfrm>
        </p:spPr>
        <p:txBody>
          <a:bodyPr vert="horz" lIns="91440" tIns="45720" rIns="91440" bIns="45720" rtlCol="0" anchor="t">
            <a:normAutofit/>
          </a:bodyPr>
          <a:lstStyle/>
          <a:p>
            <a:r>
              <a:rPr lang="en-US" sz="2400"/>
              <a:t>TDI Cavern Diver – 2017</a:t>
            </a:r>
          </a:p>
          <a:p>
            <a:r>
              <a:rPr lang="en-US" sz="2400"/>
              <a:t>TDI Tech Diver – 2017</a:t>
            </a:r>
          </a:p>
          <a:p>
            <a:r>
              <a:rPr lang="en-US" sz="2400"/>
              <a:t>TDI Intro to Cave – 2018 </a:t>
            </a:r>
          </a:p>
          <a:p>
            <a:r>
              <a:rPr lang="en-US" sz="2400"/>
              <a:t>TDI Full Cave – 2018 </a:t>
            </a:r>
            <a:endParaRPr lang="en-US"/>
          </a:p>
        </p:txBody>
      </p:sp>
      <p:pic>
        <p:nvPicPr>
          <p:cNvPr id="6" name="Picture 5" descr="A scuba diver underwater with a light&#10;&#10;AI-generated content may be incorrect.">
            <a:extLst>
              <a:ext uri="{FF2B5EF4-FFF2-40B4-BE49-F238E27FC236}">
                <a16:creationId xmlns:a16="http://schemas.microsoft.com/office/drawing/2014/main" id="{35E17CAC-F5AE-14A9-67E6-FC01B6C02BF1}"/>
              </a:ext>
            </a:extLst>
          </p:cNvPr>
          <p:cNvPicPr>
            <a:picLocks noChangeAspect="1"/>
          </p:cNvPicPr>
          <p:nvPr/>
        </p:nvPicPr>
        <p:blipFill>
          <a:blip r:embed="rId3"/>
          <a:srcRect t="12555" b="12555"/>
          <a:stretch/>
        </p:blipFill>
        <p:spPr>
          <a:xfrm>
            <a:off x="6621294" y="1295416"/>
            <a:ext cx="5570706" cy="5562584"/>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p:spPr>
      </p:pic>
      <p:sp>
        <p:nvSpPr>
          <p:cNvPr id="13" name="!!Oval">
            <a:extLst>
              <a:ext uri="{FF2B5EF4-FFF2-40B4-BE49-F238E27FC236}">
                <a16:creationId xmlns:a16="http://schemas.microsoft.com/office/drawing/2014/main" id="{A0451735-8463-33B6-780F-E8A15EA69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3451" y="1656147"/>
            <a:ext cx="546100" cy="546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Arc">
            <a:extLst>
              <a:ext uri="{FF2B5EF4-FFF2-40B4-BE49-F238E27FC236}">
                <a16:creationId xmlns:a16="http://schemas.microsoft.com/office/drawing/2014/main" id="{575ED87F-C69B-215C-7E57-FCDC371DE1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739"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A diving equipment with a globe in the background&#10;&#10;AI-generated content may be incorrect.">
            <a:extLst>
              <a:ext uri="{FF2B5EF4-FFF2-40B4-BE49-F238E27FC236}">
                <a16:creationId xmlns:a16="http://schemas.microsoft.com/office/drawing/2014/main" id="{9DA5F280-65EE-A497-9398-6DE03552BC14}"/>
              </a:ext>
            </a:extLst>
          </p:cNvPr>
          <p:cNvPicPr>
            <a:picLocks noChangeAspect="1"/>
          </p:cNvPicPr>
          <p:nvPr/>
        </p:nvPicPr>
        <p:blipFill>
          <a:blip r:embed="rId4"/>
          <a:stretch>
            <a:fillRect/>
          </a:stretch>
        </p:blipFill>
        <p:spPr>
          <a:xfrm>
            <a:off x="1652030" y="4053191"/>
            <a:ext cx="2856792" cy="2399490"/>
          </a:xfrm>
          <a:prstGeom prst="rect">
            <a:avLst/>
          </a:prstGeom>
        </p:spPr>
      </p:pic>
    </p:spTree>
    <p:extLst>
      <p:ext uri="{BB962C8B-B14F-4D97-AF65-F5344CB8AC3E}">
        <p14:creationId xmlns:p14="http://schemas.microsoft.com/office/powerpoint/2010/main" val="981188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Freeform: Shape 66">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Arc 67">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69" name="Rectangle 68">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Arc 69">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D89F71F-99C8-55CB-11A7-47B219D3D4AD}"/>
              </a:ext>
            </a:extLst>
          </p:cNvPr>
          <p:cNvSpPr>
            <a:spLocks noGrp="1"/>
          </p:cNvSpPr>
          <p:nvPr>
            <p:ph type="title"/>
          </p:nvPr>
        </p:nvSpPr>
        <p:spPr>
          <a:xfrm>
            <a:off x="6388424" y="234792"/>
            <a:ext cx="5130798" cy="2750419"/>
          </a:xfrm>
        </p:spPr>
        <p:txBody>
          <a:bodyPr vert="horz" lIns="91440" tIns="45720" rIns="91440" bIns="45720" rtlCol="0" anchor="b">
            <a:normAutofit/>
          </a:bodyPr>
          <a:lstStyle/>
          <a:p>
            <a:pPr algn="ctr"/>
            <a:r>
              <a:rPr lang="en-US" sz="4400" kern="1200">
                <a:latin typeface="+mj-lt"/>
                <a:ea typeface="+mj-ea"/>
                <a:cs typeface="+mj-cs"/>
              </a:rPr>
              <a:t>Human Information Interaction</a:t>
            </a:r>
            <a:endParaRPr lang="en-US" sz="4400" kern="1200">
              <a:latin typeface="+mj-lt"/>
              <a:cs typeface="Aharoni"/>
            </a:endParaRPr>
          </a:p>
        </p:txBody>
      </p:sp>
      <p:pic>
        <p:nvPicPr>
          <p:cNvPr id="4" name="Picture 3" descr="Sunlight shining through a cave&#10;&#10;Description automatically generated">
            <a:extLst>
              <a:ext uri="{FF2B5EF4-FFF2-40B4-BE49-F238E27FC236}">
                <a16:creationId xmlns:a16="http://schemas.microsoft.com/office/drawing/2014/main" id="{AC6469BE-B38A-76AB-EC3D-4765D7BBCB16}"/>
              </a:ext>
            </a:extLst>
          </p:cNvPr>
          <p:cNvPicPr>
            <a:picLocks noChangeAspect="1"/>
          </p:cNvPicPr>
          <p:nvPr/>
        </p:nvPicPr>
        <p:blipFill rotWithShape="1">
          <a:blip r:embed="rId3"/>
          <a:srcRect l="5286" r="19605"/>
          <a:stretch/>
        </p:blipFill>
        <p:spPr>
          <a:xfrm>
            <a:off x="0" y="508053"/>
            <a:ext cx="5850384" cy="5841893"/>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p:spPr>
      </p:pic>
      <p:sp>
        <p:nvSpPr>
          <p:cNvPr id="71" name="Oval 70">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BFE518FA-61B0-2AFC-EC3C-A4C6BF3C0DCE}"/>
              </a:ext>
            </a:extLst>
          </p:cNvPr>
          <p:cNvSpPr txBox="1"/>
          <p:nvPr/>
        </p:nvSpPr>
        <p:spPr>
          <a:xfrm>
            <a:off x="6525487" y="3104953"/>
            <a:ext cx="4857966" cy="3447098"/>
          </a:xfrm>
          <a:prstGeom prst="rect">
            <a:avLst/>
          </a:prstGeom>
          <a:noFill/>
        </p:spPr>
        <p:txBody>
          <a:bodyPr wrap="square" lIns="91440" tIns="45720" rIns="91440" bIns="45720" rtlCol="0" anchor="t">
            <a:spAutoFit/>
          </a:bodyPr>
          <a:lstStyle/>
          <a:p>
            <a:pPr algn="ctr"/>
            <a:r>
              <a:rPr lang="en-US" sz="2200" kern="0">
                <a:ea typeface="+mn-lt"/>
                <a:cs typeface="+mn-lt"/>
              </a:rPr>
              <a:t>Contemporary HII scholars, including Kari and Hartel, have advocated for research in serious leisure to increase, “…because of the importance of these pleasurable activities to everyday life experience” (as cited in Robinson &amp; </a:t>
            </a:r>
            <a:r>
              <a:rPr lang="en-US" sz="2200" kern="0" err="1">
                <a:ea typeface="+mn-lt"/>
                <a:cs typeface="+mn-lt"/>
              </a:rPr>
              <a:t>Yerbury</a:t>
            </a:r>
            <a:r>
              <a:rPr lang="en-US" sz="2200" kern="0">
                <a:ea typeface="+mn-lt"/>
                <a:cs typeface="+mn-lt"/>
              </a:rPr>
              <a:t>, 2015, p. 591).</a:t>
            </a:r>
            <a:endParaRPr lang="en-US">
              <a:ea typeface="+mn-lt"/>
              <a:cs typeface="+mn-lt"/>
            </a:endParaRPr>
          </a:p>
          <a:p>
            <a:endParaRPr lang="en-US" sz="2400" kern="0">
              <a:effectLst/>
              <a:latin typeface="Avenir Next LT Pro" panose="020B0504020202020204" pitchFamily="34" charset="77"/>
              <a:ea typeface="Calibri" panose="020F0502020204030204" pitchFamily="34" charset="0"/>
              <a:cs typeface="Times New Roman" panose="02020603050405020304" pitchFamily="18" charset="0"/>
            </a:endParaRPr>
          </a:p>
          <a:p>
            <a:endParaRPr lang="en-US"/>
          </a:p>
        </p:txBody>
      </p:sp>
    </p:spTree>
    <p:extLst>
      <p:ext uri="{BB962C8B-B14F-4D97-AF65-F5344CB8AC3E}">
        <p14:creationId xmlns:p14="http://schemas.microsoft.com/office/powerpoint/2010/main" val="2834180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Content Placeholder 12" descr="A scuba diver in a cave&#10;&#10;AI-generated content may be incorrect.">
            <a:extLst>
              <a:ext uri="{FF2B5EF4-FFF2-40B4-BE49-F238E27FC236}">
                <a16:creationId xmlns:a16="http://schemas.microsoft.com/office/drawing/2014/main" id="{05ED806A-3693-55C7-68E1-5DF87E21C003}"/>
              </a:ext>
            </a:extLst>
          </p:cNvPr>
          <p:cNvPicPr>
            <a:picLocks noGrp="1" noChangeAspect="1"/>
          </p:cNvPicPr>
          <p:nvPr>
            <p:ph idx="1"/>
          </p:nvPr>
        </p:nvPicPr>
        <p:blipFill>
          <a:blip r:embed="rId3"/>
          <a:srcRect r="5598"/>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39"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647FDF0-306E-858B-1C5B-2F0038B7654E}"/>
              </a:ext>
            </a:extLst>
          </p:cNvPr>
          <p:cNvSpPr>
            <a:spLocks noGrp="1"/>
          </p:cNvSpPr>
          <p:nvPr>
            <p:ph type="title"/>
          </p:nvPr>
        </p:nvSpPr>
        <p:spPr>
          <a:xfrm>
            <a:off x="5827048" y="407987"/>
            <a:ext cx="5721484" cy="1325563"/>
          </a:xfrm>
        </p:spPr>
        <p:txBody>
          <a:bodyPr vert="horz" lIns="91440" tIns="45720" rIns="91440" bIns="45720" rtlCol="0" anchor="ctr">
            <a:normAutofit/>
          </a:bodyPr>
          <a:lstStyle/>
          <a:p>
            <a:r>
              <a:rPr lang="en-US" sz="4400"/>
              <a:t>Sport &amp; Information </a:t>
            </a:r>
            <a:r>
              <a:rPr lang="en-US" sz="4400" err="1"/>
              <a:t>Behaviour</a:t>
            </a:r>
            <a:r>
              <a:rPr lang="en-US" sz="4400"/>
              <a:t> Research </a:t>
            </a:r>
          </a:p>
        </p:txBody>
      </p:sp>
      <p:sp>
        <p:nvSpPr>
          <p:cNvPr id="10" name="Content Placeholder 2">
            <a:extLst>
              <a:ext uri="{FF2B5EF4-FFF2-40B4-BE49-F238E27FC236}">
                <a16:creationId xmlns:a16="http://schemas.microsoft.com/office/drawing/2014/main" id="{D2E50BA0-0E52-B515-CCCD-8C5C93A8073F}"/>
              </a:ext>
            </a:extLst>
          </p:cNvPr>
          <p:cNvSpPr txBox="1">
            <a:spLocks/>
          </p:cNvSpPr>
          <p:nvPr/>
        </p:nvSpPr>
        <p:spPr>
          <a:xfrm>
            <a:off x="5372100" y="3803873"/>
            <a:ext cx="6515100" cy="241595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err="1"/>
              <a:t>Hungenberg</a:t>
            </a:r>
            <a:r>
              <a:rPr lang="en-US"/>
              <a:t>, Ouyang, and Gray (2019): "Adventure tourism"</a:t>
            </a:r>
          </a:p>
          <a:p>
            <a:pPr lvl="1"/>
            <a:r>
              <a:rPr lang="en-US"/>
              <a:t>Bergstrom and Neo (2020): </a:t>
            </a:r>
            <a:r>
              <a:rPr lang="en-US" err="1"/>
              <a:t>Hai'kū</a:t>
            </a:r>
            <a:r>
              <a:rPr lang="en-US"/>
              <a:t> Stairs</a:t>
            </a:r>
          </a:p>
          <a:p>
            <a:pPr lvl="1"/>
            <a:r>
              <a:rPr lang="en-US" err="1"/>
              <a:t>Gorichanaz</a:t>
            </a:r>
            <a:r>
              <a:rPr lang="en-US"/>
              <a:t> (2017): Ultramarathon runners</a:t>
            </a:r>
          </a:p>
          <a:p>
            <a:pPr lvl="1"/>
            <a:r>
              <a:rPr lang="en-US"/>
              <a:t>Yamashita (2022): "Sports tourists"</a:t>
            </a:r>
          </a:p>
        </p:txBody>
      </p:sp>
      <p:sp>
        <p:nvSpPr>
          <p:cNvPr id="3" name="TextBox 2">
            <a:extLst>
              <a:ext uri="{FF2B5EF4-FFF2-40B4-BE49-F238E27FC236}">
                <a16:creationId xmlns:a16="http://schemas.microsoft.com/office/drawing/2014/main" id="{9C39C4F4-5A2D-257C-3F29-825E74C456BB}"/>
              </a:ext>
            </a:extLst>
          </p:cNvPr>
          <p:cNvSpPr txBox="1"/>
          <p:nvPr/>
        </p:nvSpPr>
        <p:spPr>
          <a:xfrm>
            <a:off x="5372100" y="2168547"/>
            <a:ext cx="6289330" cy="1200329"/>
          </a:xfrm>
          <a:prstGeom prst="rect">
            <a:avLst/>
          </a:prstGeom>
          <a:noFill/>
        </p:spPr>
        <p:txBody>
          <a:bodyPr wrap="square" rtlCol="0">
            <a:spAutoFit/>
          </a:bodyPr>
          <a:lstStyle/>
          <a:p>
            <a:r>
              <a:rPr lang="en-US" sz="2400"/>
              <a:t>Interpersonal relationships and social media are important sources of information in sport and active leisure. </a:t>
            </a:r>
          </a:p>
        </p:txBody>
      </p:sp>
    </p:spTree>
    <p:extLst>
      <p:ext uri="{BB962C8B-B14F-4D97-AF65-F5344CB8AC3E}">
        <p14:creationId xmlns:p14="http://schemas.microsoft.com/office/powerpoint/2010/main" val="3120131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5CF5B72-E956-AD10-6E8F-0BDF810C68E3}"/>
              </a:ext>
            </a:extLst>
          </p:cNvPr>
          <p:cNvSpPr>
            <a:spLocks noGrp="1"/>
          </p:cNvSpPr>
          <p:nvPr>
            <p:ph type="title"/>
          </p:nvPr>
        </p:nvSpPr>
        <p:spPr/>
        <p:txBody>
          <a:bodyPr/>
          <a:lstStyle/>
          <a:p>
            <a:r>
              <a:rPr lang="en-US">
                <a:cs typeface="Aharoni"/>
              </a:rPr>
              <a:t>Research Methodology</a:t>
            </a:r>
            <a:endParaRPr lang="en-US"/>
          </a:p>
        </p:txBody>
      </p:sp>
      <p:sp>
        <p:nvSpPr>
          <p:cNvPr id="4" name="Content Placeholder 3">
            <a:extLst>
              <a:ext uri="{FF2B5EF4-FFF2-40B4-BE49-F238E27FC236}">
                <a16:creationId xmlns:a16="http://schemas.microsoft.com/office/drawing/2014/main" id="{F2AE3A39-2BEB-8351-898F-B9D5E853ACD7}"/>
              </a:ext>
            </a:extLst>
          </p:cNvPr>
          <p:cNvSpPr>
            <a:spLocks noGrp="1"/>
          </p:cNvSpPr>
          <p:nvPr>
            <p:ph idx="1"/>
          </p:nvPr>
        </p:nvSpPr>
        <p:spPr>
          <a:xfrm>
            <a:off x="838200" y="1521212"/>
            <a:ext cx="11029950" cy="5610456"/>
          </a:xfrm>
        </p:spPr>
        <p:txBody>
          <a:bodyPr vert="horz" lIns="91440" tIns="45720" rIns="91440" bIns="45720" rtlCol="0" anchor="t">
            <a:normAutofit/>
          </a:bodyPr>
          <a:lstStyle/>
          <a:p>
            <a:pPr marL="0" indent="0">
              <a:buNone/>
            </a:pPr>
            <a:r>
              <a:rPr lang="en-US"/>
              <a:t>The study uses the Information World Mapping technique developed by Greyson, O’Brien and Shoveller. This methodology uses a participatory art-based technique for conducting information </a:t>
            </a:r>
            <a:r>
              <a:rPr lang="en-US" err="1"/>
              <a:t>behaviour</a:t>
            </a:r>
            <a:r>
              <a:rPr lang="en-US"/>
              <a:t> interviews. The technique encourages participants to both draw their information seeking pathways and at the same time talk through their process. </a:t>
            </a:r>
          </a:p>
          <a:p>
            <a:pPr marL="0" indent="0">
              <a:buNone/>
            </a:pPr>
            <a:endParaRPr lang="en-US"/>
          </a:p>
          <a:p>
            <a:pPr marL="0" indent="0">
              <a:buNone/>
            </a:pPr>
            <a:r>
              <a:rPr lang="en-US" sz="2000"/>
              <a:t>Greyson, D., O’Brien, H., &amp; Shoveller, J. (2017). Information world mapping: A participatory arts-based elicitation device for information behavior interviews. Library &amp; Information Science Research, 39(2), 149-157.</a:t>
            </a:r>
          </a:p>
        </p:txBody>
      </p:sp>
    </p:spTree>
    <p:extLst>
      <p:ext uri="{BB962C8B-B14F-4D97-AF65-F5344CB8AC3E}">
        <p14:creationId xmlns:p14="http://schemas.microsoft.com/office/powerpoint/2010/main" val="4025633344"/>
      </p:ext>
    </p:extLst>
  </p:cSld>
  <p:clrMapOvr>
    <a:masterClrMapping/>
  </p:clrMapOvr>
</p:sld>
</file>

<file path=ppt/theme/theme1.xml><?xml version="1.0" encoding="utf-8"?>
<a:theme xmlns:a="http://schemas.openxmlformats.org/drawingml/2006/main" name="ShapesVTI">
  <a:themeElements>
    <a:clrScheme name="Office Theme">
      <a:dk1>
        <a:srgbClr val="000000"/>
      </a:dk1>
      <a:lt1>
        <a:srgbClr val="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Festival">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25</Slides>
  <Notes>25</Notes>
  <HiddenSlides>0</HiddenSlide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ShapesVTI</vt:lpstr>
      <vt:lpstr>Extreme Sport and Information: Initial Findings of Technical Cave Diver’s Information-Seeking Behaviours </vt:lpstr>
      <vt:lpstr>Introduction</vt:lpstr>
      <vt:lpstr>Why Cave Diving?</vt:lpstr>
      <vt:lpstr>Why Cave Diving? (Really)</vt:lpstr>
      <vt:lpstr>My Diving Background</vt:lpstr>
      <vt:lpstr>Welcome to the  Dark Side...</vt:lpstr>
      <vt:lpstr>Human Information Interaction</vt:lpstr>
      <vt:lpstr>Sport &amp; Information Behaviour Research </vt:lpstr>
      <vt:lpstr>Research Methodology</vt:lpstr>
      <vt:lpstr>Recruitment &amp; Participant Criteria</vt:lpstr>
      <vt:lpstr>Data Collection</vt:lpstr>
      <vt:lpstr>Data Analysis</vt:lpstr>
      <vt:lpstr>Identified Themes and Early Results</vt:lpstr>
      <vt:lpstr>Intentional, Targeted Information Seeking</vt:lpstr>
      <vt:lpstr>Person-to-Person Information Exchanges</vt:lpstr>
      <vt:lpstr>Person-to-Person Information Exchanges: Vetting</vt:lpstr>
      <vt:lpstr>Experiential Information Gathering</vt:lpstr>
      <vt:lpstr>Embodied Information Gathering</vt:lpstr>
      <vt:lpstr>The Avoidance of Becoming "Information Overwhelmed"</vt:lpstr>
      <vt:lpstr>Information as a Safety-Oriented Practice</vt:lpstr>
      <vt:lpstr>PowerPoint Presentation</vt:lpstr>
      <vt:lpstr>Interesting "Cookies" to Follow...</vt:lpstr>
      <vt:lpstr>Extending our Results  Beyond the Cave</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6</cp:revision>
  <dcterms:created xsi:type="dcterms:W3CDTF">2013-07-15T20:26:40Z</dcterms:created>
  <dcterms:modified xsi:type="dcterms:W3CDTF">2025-05-27T12:44:51Z</dcterms:modified>
</cp:coreProperties>
</file>